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sldIdLst>
    <p:sldId id="257" r:id="rId3"/>
    <p:sldId id="304" r:id="rId4"/>
    <p:sldId id="308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5" r:id="rId13"/>
    <p:sldId id="306" r:id="rId14"/>
    <p:sldId id="307" r:id="rId15"/>
    <p:sldId id="312" r:id="rId16"/>
    <p:sldId id="313" r:id="rId17"/>
    <p:sldId id="314" r:id="rId18"/>
    <p:sldId id="315" r:id="rId19"/>
    <p:sldId id="310" r:id="rId20"/>
    <p:sldId id="316" r:id="rId21"/>
    <p:sldId id="320" r:id="rId22"/>
    <p:sldId id="319" r:id="rId23"/>
    <p:sldId id="321" r:id="rId24"/>
    <p:sldId id="322" r:id="rId25"/>
    <p:sldId id="323" r:id="rId26"/>
    <p:sldId id="324" r:id="rId27"/>
    <p:sldId id="317" r:id="rId28"/>
    <p:sldId id="325" r:id="rId29"/>
    <p:sldId id="326" r:id="rId30"/>
    <p:sldId id="327" r:id="rId31"/>
    <p:sldId id="328" r:id="rId32"/>
    <p:sldId id="329" r:id="rId33"/>
    <p:sldId id="330" r:id="rId34"/>
    <p:sldId id="311" r:id="rId35"/>
    <p:sldId id="331" r:id="rId36"/>
    <p:sldId id="332" r:id="rId37"/>
    <p:sldId id="333" r:id="rId38"/>
    <p:sldId id="334" r:id="rId39"/>
    <p:sldId id="258" r:id="rId40"/>
    <p:sldId id="273" r:id="rId41"/>
    <p:sldId id="274" r:id="rId42"/>
    <p:sldId id="275" r:id="rId43"/>
    <p:sldId id="276" r:id="rId44"/>
    <p:sldId id="277" r:id="rId45"/>
    <p:sldId id="286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8" r:id="rId55"/>
    <p:sldId id="289" r:id="rId56"/>
    <p:sldId id="290" r:id="rId57"/>
    <p:sldId id="291" r:id="rId58"/>
    <p:sldId id="292" r:id="rId59"/>
    <p:sldId id="293" r:id="rId60"/>
    <p:sldId id="294" r:id="rId61"/>
    <p:sldId id="296" r:id="rId62"/>
    <p:sldId id="295" r:id="rId63"/>
    <p:sldId id="272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頭" id="{AECD3510-659C-4A27-A79F-1855E15498C8}">
          <p14:sldIdLst>
            <p14:sldId id="257"/>
            <p14:sldId id="304"/>
          </p14:sldIdLst>
        </p14:section>
        <p14:section name="環境" id="{50401DEC-26A5-4A22-8641-B31D239128E5}">
          <p14:sldIdLst>
            <p14:sldId id="308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概觀" id="{23198625-1E62-4312-9F49-05DA9211C824}">
          <p14:sldIdLst/>
        </p14:section>
        <p14:section name="Demo1-建立新檔、領號、簽入" id="{660E4F2D-FDD4-4042-8F3E-C3B7EA14783F}">
          <p14:sldIdLst>
            <p14:sldId id="305"/>
            <p14:sldId id="306"/>
            <p14:sldId id="307"/>
            <p14:sldId id="312"/>
            <p14:sldId id="313"/>
            <p14:sldId id="314"/>
            <p14:sldId id="315"/>
          </p14:sldIdLst>
        </p14:section>
        <p14:section name="Demo2-開啟舊檔組合圖、簽入、子階簽出領號、子階簽入" id="{95A7D18D-F594-40B0-ADED-C484B2046FDA}">
          <p14:sldIdLst>
            <p14:sldId id="310"/>
            <p14:sldId id="316"/>
            <p14:sldId id="320"/>
            <p14:sldId id="319"/>
            <p14:sldId id="321"/>
            <p14:sldId id="322"/>
            <p14:sldId id="323"/>
            <p14:sldId id="324"/>
            <p14:sldId id="317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Demo3-舊圖差異更新至最新版" id="{770D9FD8-FF43-48B9-9245-B3720CA2AD1B}">
          <p14:sldIdLst>
            <p14:sldId id="311"/>
            <p14:sldId id="331"/>
            <p14:sldId id="332"/>
            <p14:sldId id="333"/>
            <p14:sldId id="334"/>
          </p14:sldIdLst>
        </p14:section>
        <p14:section name="Demo4-簽入、送審簽核、改版送審、簽出、送審" id="{866231D9-C933-4380-B1FC-CD6728C3AAF6}">
          <p14:sldIdLst>
            <p14:sldId id="258"/>
            <p14:sldId id="273"/>
            <p14:sldId id="274"/>
            <p14:sldId id="275"/>
            <p14:sldId id="276"/>
            <p14:sldId id="277"/>
            <p14:sldId id="28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</p14:sldIdLst>
        </p14:section>
        <p14:section name="結束" id="{9533ED63-B138-4583-AE75-5536B2A873AE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16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0" name="手繪多邊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1" name="手繪多邊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2" name="手繪多邊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3" name="手繪多邊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4" name="手繪多邊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5" name="手繪多邊形 14"/>
          <p:cNvSpPr/>
          <p:nvPr/>
        </p:nvSpPr>
        <p:spPr>
          <a:xfrm>
            <a:off x="-8468" y="-8468"/>
            <a:ext cx="863825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6" name="手繪多邊形 15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07460" y="2404534"/>
            <a:ext cx="7768959" cy="1646302"/>
          </a:xfrm>
        </p:spPr>
        <p:txBody>
          <a:bodyPr anchor="b">
            <a:noAutofit/>
          </a:bodyPr>
          <a:lstStyle>
            <a:lvl1pPr algn="r" latinLnBrk="0">
              <a:defRPr lang="zh-TW" sz="50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460" y="4050834"/>
            <a:ext cx="7768959" cy="1096899"/>
          </a:xfrm>
        </p:spPr>
        <p:txBody>
          <a:bodyPr anchor="t"/>
          <a:lstStyle>
            <a:lvl1pPr marL="0" indent="0" algn="r" latinLnBrk="0">
              <a:buNone/>
              <a:defRPr lang="zh-TW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TW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7577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609600"/>
            <a:ext cx="8598907" cy="3403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65848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470400"/>
            <a:ext cx="8598907" cy="1570962"/>
          </a:xfrm>
        </p:spPr>
        <p:txBody>
          <a:bodyPr anchor="ctr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1366495" y="3632200"/>
            <a:ext cx="7226406" cy="381000"/>
          </a:xfrm>
        </p:spPr>
        <p:txBody>
          <a:bodyPr anchor="ctr">
            <a:noAutofit/>
          </a:bodyPr>
          <a:lstStyle>
            <a:lvl1pPr marL="0" indent="0" latinLnBrk="0">
              <a:buFontTx/>
              <a:buNone/>
              <a:defRPr lang="zh-TW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TW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TW"/>
            </a:defPPr>
            <a:lvl1pPr lvl="0" latinLnBrk="0">
              <a:spcBef>
                <a:spcPct val="0"/>
              </a:spcBef>
              <a:buNone/>
              <a:defRPr lang="zh-TW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99817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1931988"/>
            <a:ext cx="8598907" cy="2595460"/>
          </a:xfrm>
        </p:spPr>
        <p:txBody>
          <a:bodyPr anchor="b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96703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1577" y="609600"/>
            <a:ext cx="8096242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TW"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542011" y="790378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latinLnBrk="0">
              <a:spcBef>
                <a:spcPct val="0"/>
              </a:spcBef>
              <a:buNone/>
              <a:defRPr lang="zh-TW"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"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8895327" y="2886556"/>
            <a:ext cx="60975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zh-TW"/>
            </a:defPPr>
            <a:lvl1pPr lvl="0" latinLnBrk="0">
              <a:spcBef>
                <a:spcPct val="0"/>
              </a:spcBef>
              <a:buNone/>
              <a:defRPr lang="zh-TW"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 latinLnBrk="0">
              <a:defRPr lang="zh-TW">
                <a:solidFill>
                  <a:schemeClr val="tx2"/>
                </a:solidFill>
              </a:defRPr>
            </a:lvl2pPr>
            <a:lvl3pPr latinLnBrk="0">
              <a:defRPr lang="zh-TW">
                <a:solidFill>
                  <a:schemeClr val="tx2"/>
                </a:solidFill>
              </a:defRPr>
            </a:lvl3pPr>
            <a:lvl4pPr latinLnBrk="0">
              <a:defRPr lang="zh-TW">
                <a:solidFill>
                  <a:schemeClr val="tx2"/>
                </a:solidFill>
              </a:defRPr>
            </a:lvl4pPr>
            <a:lvl5pPr latinLnBrk="0">
              <a:defRPr lang="zh-TW">
                <a:solidFill>
                  <a:schemeClr val="tx2"/>
                </a:solidFill>
              </a:defRPr>
            </a:lvl5pPr>
            <a:lvl6pPr latinLnBrk="0">
              <a:defRPr lang="zh-TW">
                <a:solidFill>
                  <a:schemeClr val="tx2"/>
                </a:solidFill>
              </a:defRPr>
            </a:lvl6pPr>
            <a:lvl7pPr latinLnBrk="0">
              <a:defRPr lang="zh-TW">
                <a:solidFill>
                  <a:schemeClr val="tx2"/>
                </a:solidFill>
              </a:defRPr>
            </a:lvl7pPr>
            <a:lvl8pPr latinLnBrk="0">
              <a:defRPr lang="zh-TW">
                <a:solidFill>
                  <a:schemeClr val="tx2"/>
                </a:solidFill>
              </a:defRPr>
            </a:lvl8pPr>
            <a:lvl9pPr latinLnBrk="0">
              <a:defRPr lang="zh-TW">
                <a:solidFill>
                  <a:schemeClr val="tx2"/>
                </a:solidFill>
              </a:defRPr>
            </a:lvl9pPr>
          </a:lstStyle>
          <a:p>
            <a:pPr lvl="0"/>
            <a:r>
              <a:rPr lang="zh-TW" sz="8000">
                <a:solidFill>
                  <a:schemeClr val="accent1">
                    <a:lumMod val="60000"/>
                    <a:lumOff val="40000"/>
                  </a:schemeClr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97398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978" y="609600"/>
            <a:ext cx="8590440" cy="3022600"/>
          </a:xfrm>
        </p:spPr>
        <p:txBody>
          <a:bodyPr anchor="ctr">
            <a:normAutofit/>
          </a:bodyPr>
          <a:lstStyle>
            <a:lvl1pPr algn="l" latinLnBrk="0">
              <a:defRPr lang="zh-TW"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1513914"/>
          </a:xfrm>
        </p:spPr>
        <p:txBody>
          <a:bodyPr anchor="t">
            <a:normAutofit/>
          </a:bodyPr>
          <a:lstStyle>
            <a:lvl1pPr marL="0" indent="0" algn="l" latinLnBrk="0">
              <a:buNone/>
              <a:defRPr lang="zh-TW"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  <p:sp>
        <p:nvSpPr>
          <p:cNvPr id="23" name="文字版面配置區 9"/>
          <p:cNvSpPr>
            <a:spLocks noGrp="1"/>
          </p:cNvSpPr>
          <p:nvPr>
            <p:ph type="body" sz="quarter" idx="13"/>
          </p:nvPr>
        </p:nvSpPr>
        <p:spPr>
          <a:xfrm>
            <a:off x="677509" y="4013200"/>
            <a:ext cx="8598908" cy="514248"/>
          </a:xfrm>
        </p:spPr>
        <p:txBody>
          <a:bodyPr anchor="b">
            <a:noAutofit/>
          </a:bodyPr>
          <a:lstStyle>
            <a:lvl1pPr marL="0" indent="0" latinLnBrk="0">
              <a:buFontTx/>
              <a:buNone/>
              <a:defRPr lang="zh-TW" sz="2400">
                <a:solidFill>
                  <a:schemeClr val="accent1"/>
                </a:solidFill>
              </a:defRPr>
            </a:lvl1pPr>
            <a:lvl2pPr marL="457200" indent="0" latinLnBrk="0">
              <a:buFontTx/>
              <a:buNone/>
              <a:defRPr lang="zh-TW"/>
            </a:lvl2pPr>
            <a:lvl3pPr marL="914400" indent="0" latinLnBrk="0">
              <a:buFontTx/>
              <a:buNone/>
              <a:defRPr lang="zh-TW"/>
            </a:lvl3pPr>
            <a:lvl4pPr marL="1371600" indent="0" latinLnBrk="0">
              <a:buFontTx/>
              <a:buNone/>
              <a:defRPr lang="zh-TW"/>
            </a:lvl4pPr>
            <a:lvl5pPr marL="1828800" indent="0" latinLnBrk="0">
              <a:buFontTx/>
              <a:buNone/>
              <a:defRPr lang="zh-TW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04312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50809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7969749" y="609600"/>
            <a:ext cx="130508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677511" y="609600"/>
            <a:ext cx="7061989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291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latinLnBrk="0">
              <a:defRPr lang="zh-TW" sz="36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5628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2" y="2700868"/>
            <a:ext cx="8598907" cy="1826581"/>
          </a:xfrm>
        </p:spPr>
        <p:txBody>
          <a:bodyPr anchor="b"/>
          <a:lstStyle>
            <a:lvl1pPr algn="l" latinLnBrk="0">
              <a:defRPr lang="zh-TW"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2" y="4527448"/>
            <a:ext cx="8598907" cy="860400"/>
          </a:xfrm>
        </p:spPr>
        <p:txBody>
          <a:bodyPr anchor="t"/>
          <a:lstStyle>
            <a:lvl1pPr marL="0" indent="0" algn="l" latinLnBrk="0">
              <a:buNone/>
              <a:defRPr lang="zh-TW"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latinLnBrk="0">
              <a:buNone/>
              <a:defRPr lang="zh-TW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TW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TW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94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77511" y="2160589"/>
            <a:ext cx="418512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091296" y="2160590"/>
            <a:ext cx="418512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8761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TW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5922" y="2160983"/>
            <a:ext cx="41867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75922" y="2737246"/>
            <a:ext cx="418671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089709" y="2160983"/>
            <a:ext cx="418670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TW" sz="2400" b="0"/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089710" y="2737246"/>
            <a:ext cx="418670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5033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9516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9786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0" y="1498604"/>
            <a:ext cx="3855532" cy="1278466"/>
          </a:xfrm>
        </p:spPr>
        <p:txBody>
          <a:bodyPr anchor="b">
            <a:normAutofit/>
          </a:bodyPr>
          <a:lstStyle>
            <a:lvl1pPr latinLnBrk="0">
              <a:defRPr lang="zh-TW" sz="200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1701" y="514925"/>
            <a:ext cx="451471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510" y="2777069"/>
            <a:ext cx="3855532" cy="2584449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400"/>
            </a:lvl1pPr>
            <a:lvl2pPr marL="457063" indent="0" latinLnBrk="0">
              <a:buNone/>
              <a:defRPr lang="zh-TW" sz="1400"/>
            </a:lvl2pPr>
            <a:lvl3pPr marL="914126" indent="0" latinLnBrk="0">
              <a:buNone/>
              <a:defRPr lang="zh-TW" sz="1200"/>
            </a:lvl3pPr>
            <a:lvl4pPr marL="1371189" indent="0" latinLnBrk="0">
              <a:buNone/>
              <a:defRPr lang="zh-TW" sz="1000"/>
            </a:lvl4pPr>
            <a:lvl5pPr marL="1828251" indent="0" latinLnBrk="0">
              <a:buNone/>
              <a:defRPr lang="zh-TW" sz="1000"/>
            </a:lvl5pPr>
            <a:lvl6pPr marL="2285314" indent="0" latinLnBrk="0">
              <a:buNone/>
              <a:defRPr lang="zh-TW" sz="1000"/>
            </a:lvl6pPr>
            <a:lvl7pPr marL="2742377" indent="0" latinLnBrk="0">
              <a:buNone/>
              <a:defRPr lang="zh-TW" sz="1000"/>
            </a:lvl7pPr>
            <a:lvl8pPr marL="3199440" indent="0" latinLnBrk="0">
              <a:buNone/>
              <a:defRPr lang="zh-TW" sz="1000"/>
            </a:lvl8pPr>
            <a:lvl9pPr marL="3656503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2162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4800600"/>
            <a:ext cx="8598906" cy="566738"/>
          </a:xfrm>
        </p:spPr>
        <p:txBody>
          <a:bodyPr anchor="b">
            <a:normAutofit/>
          </a:bodyPr>
          <a:lstStyle>
            <a:lvl1pPr algn="l" latinLnBrk="0">
              <a:defRPr lang="zh-TW"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677511" y="609600"/>
            <a:ext cx="8598907" cy="3845718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lang="zh-TW" sz="16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77511" y="5367338"/>
            <a:ext cx="8598906" cy="674024"/>
          </a:xfrm>
        </p:spPr>
        <p:txBody>
          <a:bodyPr>
            <a:normAutofit/>
          </a:bodyPr>
          <a:lstStyle>
            <a:lvl1pPr marL="0" indent="0" latinLnBrk="0">
              <a:buNone/>
              <a:defRPr lang="zh-TW" sz="1200"/>
            </a:lvl1pPr>
            <a:lvl2pPr marL="457200" indent="0" latinLnBrk="0">
              <a:buNone/>
              <a:defRPr lang="zh-TW" sz="1200"/>
            </a:lvl2pPr>
            <a:lvl3pPr marL="914400" indent="0" latinLnBrk="0">
              <a:buNone/>
              <a:defRPr lang="zh-TW" sz="1000"/>
            </a:lvl3pPr>
            <a:lvl4pPr marL="1371600" indent="0" latinLnBrk="0">
              <a:buNone/>
              <a:defRPr lang="zh-TW" sz="900"/>
            </a:lvl4pPr>
            <a:lvl5pPr marL="1828800" indent="0" latinLnBrk="0">
              <a:buNone/>
              <a:defRPr lang="zh-TW" sz="900"/>
            </a:lvl5pPr>
            <a:lvl6pPr marL="2286000" indent="0" latinLnBrk="0">
              <a:buNone/>
              <a:defRPr lang="zh-TW" sz="900"/>
            </a:lvl6pPr>
            <a:lvl7pPr marL="2743200" indent="0" latinLnBrk="0">
              <a:buNone/>
              <a:defRPr lang="zh-TW" sz="900"/>
            </a:lvl7pPr>
            <a:lvl8pPr marL="3200400" indent="0" latinLnBrk="0">
              <a:buNone/>
              <a:defRPr lang="zh-TW" sz="900"/>
            </a:lvl8pPr>
            <a:lvl9pPr marL="3657600" indent="0" latinLnBrk="0">
              <a:buNone/>
              <a:defRPr lang="zh-TW"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90783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 flipV="1">
            <a:off x="7427201" y="3681414"/>
            <a:ext cx="4764799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373453" y="0"/>
            <a:ext cx="1219518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手繪多邊形 8"/>
          <p:cNvSpPr/>
          <p:nvPr/>
        </p:nvSpPr>
        <p:spPr>
          <a:xfrm>
            <a:off x="9188726" y="-8467"/>
            <a:ext cx="3006450" cy="6866467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5667" h="6866467">
                <a:moveTo>
                  <a:pt x="2023534" y="8467"/>
                </a:moveTo>
                <a:lnTo>
                  <a:pt x="0" y="6866467"/>
                </a:lnTo>
                <a:lnTo>
                  <a:pt x="2997200" y="6858000"/>
                </a:lnTo>
                <a:cubicBezTo>
                  <a:pt x="3000022" y="4572000"/>
                  <a:pt x="3002845" y="2286000"/>
                  <a:pt x="3005667" y="0"/>
                </a:cubicBezTo>
                <a:lnTo>
                  <a:pt x="2023534" y="8467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0" name="手繪多邊形 9"/>
          <p:cNvSpPr/>
          <p:nvPr/>
        </p:nvSpPr>
        <p:spPr>
          <a:xfrm>
            <a:off x="9603701" y="-8467"/>
            <a:ext cx="2591475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866467">
                <a:moveTo>
                  <a:pt x="0" y="0"/>
                </a:moveTo>
                <a:lnTo>
                  <a:pt x="1202267" y="6866467"/>
                </a:lnTo>
                <a:lnTo>
                  <a:pt x="2590800" y="6866467"/>
                </a:lnTo>
                <a:cubicBezTo>
                  <a:pt x="2587978" y="4577645"/>
                  <a:pt x="2585155" y="2288822"/>
                  <a:pt x="2582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1" name="手繪多邊形 10"/>
          <p:cNvSpPr/>
          <p:nvPr/>
        </p:nvSpPr>
        <p:spPr>
          <a:xfrm>
            <a:off x="8934660" y="3048000"/>
            <a:ext cx="3260516" cy="3810000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2" name="手繪多邊形 11"/>
          <p:cNvSpPr/>
          <p:nvPr/>
        </p:nvSpPr>
        <p:spPr>
          <a:xfrm>
            <a:off x="9341166" y="-8467"/>
            <a:ext cx="2854010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3" name="手繪多邊形 12"/>
          <p:cNvSpPr/>
          <p:nvPr/>
        </p:nvSpPr>
        <p:spPr>
          <a:xfrm>
            <a:off x="10907908" y="-8467"/>
            <a:ext cx="1287268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4" name="手繪多邊形 13"/>
          <p:cNvSpPr/>
          <p:nvPr/>
        </p:nvSpPr>
        <p:spPr>
          <a:xfrm>
            <a:off x="10941783" y="-8468"/>
            <a:ext cx="1270575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5" name="手繪多邊形 14"/>
          <p:cNvSpPr/>
          <p:nvPr/>
        </p:nvSpPr>
        <p:spPr>
          <a:xfrm>
            <a:off x="10374369" y="3589868"/>
            <a:ext cx="1820807" cy="3268133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6" name="手繪多邊形 15"/>
          <p:cNvSpPr/>
          <p:nvPr/>
        </p:nvSpPr>
        <p:spPr>
          <a:xfrm>
            <a:off x="-8469" y="4013201"/>
            <a:ext cx="457319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TW" sz="1800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511" y="2160590"/>
            <a:ext cx="8598907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207010" y="6041363"/>
            <a:ext cx="9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1F0EC-4F60-4544-9956-271209A740FE}" type="datetimeFigureOut">
              <a:t>2018/7/7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77511" y="6041363"/>
            <a:ext cx="62992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592901" y="6041363"/>
            <a:ext cx="683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900">
                <a:solidFill>
                  <a:schemeClr val="accent1"/>
                </a:solidFill>
              </a:defRPr>
            </a:lvl1pPr>
          </a:lstStyle>
          <a:p>
            <a:fld id="{DEC7A5AD-5AEC-42D0-A3BE-F46B405763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54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lang="zh-TW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0" hangingPunct="1">
        <a:defRPr lang="zh-TW">
          <a:solidFill>
            <a:schemeClr val="tx2"/>
          </a:solidFill>
        </a:defRPr>
      </a:lvl2pPr>
      <a:lvl3pPr eaLnBrk="1" latinLnBrk="0" hangingPunct="1">
        <a:defRPr lang="zh-TW">
          <a:solidFill>
            <a:schemeClr val="tx2"/>
          </a:solidFill>
        </a:defRPr>
      </a:lvl3pPr>
      <a:lvl4pPr eaLnBrk="1" latinLnBrk="0" hangingPunct="1">
        <a:defRPr lang="zh-TW">
          <a:solidFill>
            <a:schemeClr val="tx2"/>
          </a:solidFill>
        </a:defRPr>
      </a:lvl4pPr>
      <a:lvl5pPr eaLnBrk="1" latinLnBrk="0" hangingPunct="1">
        <a:defRPr lang="zh-TW">
          <a:solidFill>
            <a:schemeClr val="tx2"/>
          </a:solidFill>
        </a:defRPr>
      </a:lvl5pPr>
      <a:lvl6pPr eaLnBrk="1" latinLnBrk="0" hangingPunct="1">
        <a:defRPr lang="zh-TW">
          <a:solidFill>
            <a:schemeClr val="tx2"/>
          </a:solidFill>
        </a:defRPr>
      </a:lvl6pPr>
      <a:lvl7pPr eaLnBrk="1" latinLnBrk="0" hangingPunct="1">
        <a:defRPr lang="zh-TW">
          <a:solidFill>
            <a:schemeClr val="tx2"/>
          </a:solidFill>
        </a:defRPr>
      </a:lvl7pPr>
      <a:lvl8pPr eaLnBrk="1" latinLnBrk="0" hangingPunct="1">
        <a:defRPr lang="zh-TW">
          <a:solidFill>
            <a:schemeClr val="tx2"/>
          </a:solidFill>
        </a:defRPr>
      </a:lvl8pPr>
      <a:lvl9pPr eaLnBrk="1" latinLnBrk="0" hangingPunct="1">
        <a:defRPr lang="zh-TW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lang="zh-TW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slide" Target="slide33.xml"/><Relationship Id="rId4" Type="http://schemas.openxmlformats.org/officeDocument/2006/relationships/slide" Target="slide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6" name="矩形 8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SolidEdge</a:t>
            </a:r>
            <a:r>
              <a:rPr lang="zh-TW" altLang="en-US" dirty="0" smtClean="0"/>
              <a:t>整合</a:t>
            </a:r>
            <a:r>
              <a:rPr dirty="0"/>
              <a:t/>
            </a:r>
            <a:br>
              <a:rPr dirty="0"/>
            </a:br>
            <a:r>
              <a:rPr lang="zh-TW" altLang="en-US" dirty="0" smtClean="0"/>
              <a:t>情境</a:t>
            </a:r>
            <a:r>
              <a:rPr lang="en-US" dirty="0" smtClean="0"/>
              <a:t>Demo</a:t>
            </a:r>
            <a:endParaRPr lang="zh-TW" dirty="0"/>
          </a:p>
        </p:txBody>
      </p:sp>
      <p:sp>
        <p:nvSpPr>
          <p:cNvPr id="89097" name="矩形 9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Panda Pan</a:t>
            </a:r>
            <a:r>
              <a:rPr lang="zh-TW" b="1" dirty="0" smtClean="0"/>
              <a:t> </a:t>
            </a:r>
          </a:p>
          <a:p>
            <a:r>
              <a:rPr lang="en-US" altLang="zh-TW" dirty="0" smtClean="0"/>
              <a:t>2018/06/22</a:t>
            </a:r>
            <a:r>
              <a:rPr lang="zh-TW" dirty="0" smtClean="0"/>
              <a:t> </a:t>
            </a:r>
            <a:endParaRPr lang="zh-TW" dirty="0"/>
          </a:p>
          <a:p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38795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圖檔屬性設定</a:t>
            </a:r>
            <a:r>
              <a:rPr lang="en-US" altLang="zh-TW" dirty="0" smtClean="0"/>
              <a:t>(all)</a:t>
            </a:r>
            <a:endParaRPr 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004402"/>
              </p:ext>
            </p:extLst>
          </p:nvPr>
        </p:nvGraphicFramePr>
        <p:xfrm>
          <a:off x="8392694" y="3876437"/>
          <a:ext cx="3221790" cy="206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95"/>
                <a:gridCol w="1610895"/>
              </a:tblGrid>
              <a:tr h="2990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搜尋結果欄位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搜尋欄位</a:t>
                      </a:r>
                      <a:endParaRPr lang="zh-TW" altLang="en-US" sz="1200" dirty="0"/>
                    </a:p>
                  </a:txBody>
                  <a:tcPr/>
                </a:tc>
              </a:tr>
              <a:tr h="2085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locked_by_id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1" y="1600389"/>
            <a:ext cx="7239627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/>
          <a:lstStyle/>
          <a:p>
            <a:r>
              <a:rPr lang="en-US" altLang="zh-TW" dirty="0" smtClean="0"/>
              <a:t>Demo1-</a:t>
            </a:r>
            <a:r>
              <a:rPr lang="zh-TW" altLang="en-US" dirty="0"/>
              <a:t>建立新檔、領號、簽入</a:t>
            </a:r>
            <a:endParaRPr 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677511" y="259135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71617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06725" y="270844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70844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307860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307860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9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65743" y="313374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173383" y="43819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94957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12949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968730" y="800622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90304" y="80062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-1" r="45918" b="13821"/>
          <a:stretch/>
        </p:blipFill>
        <p:spPr>
          <a:xfrm>
            <a:off x="475299" y="2189749"/>
            <a:ext cx="3880133" cy="4522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056" y="1811862"/>
            <a:ext cx="6226080" cy="278154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277372" y="3132934"/>
            <a:ext cx="2793684" cy="61601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503452" y="2295632"/>
            <a:ext cx="597811" cy="70424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101263" y="4241282"/>
            <a:ext cx="818148" cy="45905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694950" y="2521747"/>
            <a:ext cx="1302293" cy="478127"/>
            <a:chOff x="194808" y="2227681"/>
            <a:chExt cx="1302293" cy="47812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974488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建立新圖</a:t>
              </a:r>
              <a:endParaRPr lang="zh-TW" altLang="en-US" sz="1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210071" y="1710571"/>
            <a:ext cx="2869761" cy="478127"/>
            <a:chOff x="194808" y="2227681"/>
            <a:chExt cx="2869761" cy="478127"/>
          </a:xfrm>
        </p:grpSpPr>
        <p:sp>
          <p:nvSpPr>
            <p:cNvPr id="22" name="矩形 21"/>
            <p:cNvSpPr/>
            <p:nvPr/>
          </p:nvSpPr>
          <p:spPr>
            <a:xfrm>
              <a:off x="522612" y="2227681"/>
              <a:ext cx="2541957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選擇建立的圖檔種類</a:t>
              </a:r>
              <a:r>
                <a:rPr lang="en-US" altLang="zh-TW" sz="1400" dirty="0" smtClean="0"/>
                <a:t>(</a:t>
              </a:r>
              <a:r>
                <a:rPr lang="zh-TW" altLang="en-US" sz="1400" dirty="0" smtClean="0"/>
                <a:t>如</a:t>
              </a:r>
              <a:r>
                <a:rPr lang="en-US" altLang="zh-TW" sz="1400" dirty="0" smtClean="0"/>
                <a:t>par)</a:t>
              </a:r>
              <a:endParaRPr lang="zh-TW" altLang="en-US" sz="1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7651626" y="4756357"/>
            <a:ext cx="1305025" cy="478127"/>
            <a:chOff x="194808" y="2227681"/>
            <a:chExt cx="1305025" cy="478127"/>
          </a:xfrm>
        </p:grpSpPr>
        <p:sp>
          <p:nvSpPr>
            <p:cNvPr id="25" name="矩形 24"/>
            <p:cNvSpPr/>
            <p:nvPr/>
          </p:nvSpPr>
          <p:spPr>
            <a:xfrm>
              <a:off x="522613" y="2227681"/>
              <a:ext cx="977220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確定</a:t>
              </a:r>
              <a:endParaRPr lang="zh-TW" altLang="en-US" sz="1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64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798" y="1883737"/>
            <a:ext cx="5741726" cy="4384507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930740" y="147119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173383" y="43819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94957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12949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968730" y="800622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90304" y="80062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94950" y="2521747"/>
            <a:ext cx="1302293" cy="478127"/>
            <a:chOff x="194808" y="2227681"/>
            <a:chExt cx="1302293" cy="47812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974488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設計圖形</a:t>
              </a:r>
              <a:endParaRPr lang="zh-TW" altLang="en-US" sz="1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448" y="3120190"/>
            <a:ext cx="5532158" cy="3465799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7882542" y="2615339"/>
            <a:ext cx="1566259" cy="478127"/>
            <a:chOff x="194808" y="2227681"/>
            <a:chExt cx="1566259" cy="478127"/>
          </a:xfrm>
        </p:grpSpPr>
        <p:sp>
          <p:nvSpPr>
            <p:cNvPr id="28" name="矩形 27"/>
            <p:cNvSpPr/>
            <p:nvPr/>
          </p:nvSpPr>
          <p:spPr>
            <a:xfrm>
              <a:off x="522613" y="2227681"/>
              <a:ext cx="1238454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編輯屬性</a:t>
              </a:r>
              <a:endParaRPr lang="zh-TW" altLang="en-US" sz="1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0113124" y="5674103"/>
            <a:ext cx="1566259" cy="478127"/>
            <a:chOff x="194808" y="2227681"/>
            <a:chExt cx="1566259" cy="478127"/>
          </a:xfrm>
        </p:grpSpPr>
        <p:sp>
          <p:nvSpPr>
            <p:cNvPr id="22" name="矩形 21"/>
            <p:cNvSpPr/>
            <p:nvPr/>
          </p:nvSpPr>
          <p:spPr>
            <a:xfrm>
              <a:off x="522613" y="2227681"/>
              <a:ext cx="1238454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儲存</a:t>
              </a:r>
              <a:endParaRPr lang="zh-TW" altLang="en-US" sz="1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3528384" y="2062692"/>
            <a:ext cx="332510" cy="45905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600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17240" b="39333"/>
          <a:stretch/>
        </p:blipFill>
        <p:spPr>
          <a:xfrm>
            <a:off x="1503893" y="2236251"/>
            <a:ext cx="6147733" cy="344134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65743" y="313374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173383" y="43819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94957" y="430463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12949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968730" y="800622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90304" y="80062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94950" y="2521747"/>
            <a:ext cx="1302293" cy="478127"/>
            <a:chOff x="194808" y="2227681"/>
            <a:chExt cx="1302293" cy="47812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974488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執行領號</a:t>
              </a:r>
              <a:endParaRPr lang="zh-TW" altLang="en-US" sz="1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3287315" y="2541804"/>
            <a:ext cx="332510" cy="45905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l="38182" t="48111" r="38159" b="35145"/>
          <a:stretch/>
        </p:blipFill>
        <p:spPr>
          <a:xfrm>
            <a:off x="5594957" y="4314779"/>
            <a:ext cx="5639947" cy="1836639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 rot="1994177">
            <a:off x="4170071" y="3415433"/>
            <a:ext cx="815375" cy="346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4071056" y="4339130"/>
            <a:ext cx="1302293" cy="478127"/>
            <a:chOff x="194808" y="2227681"/>
            <a:chExt cx="1302293" cy="478127"/>
          </a:xfrm>
        </p:grpSpPr>
        <p:sp>
          <p:nvSpPr>
            <p:cNvPr id="26" name="矩形 25"/>
            <p:cNvSpPr/>
            <p:nvPr/>
          </p:nvSpPr>
          <p:spPr>
            <a:xfrm>
              <a:off x="522613" y="2227681"/>
              <a:ext cx="974488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提示視窗</a:t>
              </a:r>
              <a:endParaRPr lang="zh-TW" altLang="en-US" sz="1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225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839" y="1634174"/>
            <a:ext cx="5714849" cy="490277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65743" y="313374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173383" y="43819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94957" y="430463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12949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968730" y="800622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90304" y="80062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161573" y="2048614"/>
            <a:ext cx="3267291" cy="686967"/>
            <a:chOff x="194808" y="2227681"/>
            <a:chExt cx="3267291" cy="68696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2939486" cy="68696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自動開啟領號後的圖檔，保留原圖檔並複製新的編碼檔名</a:t>
              </a:r>
              <a:endParaRPr lang="zh-TW" altLang="en-US" sz="1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884168" y="3249840"/>
            <a:ext cx="2373775" cy="478127"/>
            <a:chOff x="194808" y="2227681"/>
            <a:chExt cx="2373775" cy="478127"/>
          </a:xfrm>
        </p:grpSpPr>
        <p:sp>
          <p:nvSpPr>
            <p:cNvPr id="22" name="矩形 21"/>
            <p:cNvSpPr/>
            <p:nvPr/>
          </p:nvSpPr>
          <p:spPr>
            <a:xfrm>
              <a:off x="522612" y="2227681"/>
              <a:ext cx="2045971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領號編碼寫入圖檔編號</a:t>
              </a:r>
              <a:endParaRPr lang="zh-TW" altLang="en-US" sz="1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594957" y="3352968"/>
            <a:ext cx="1645428" cy="15500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4"/>
          <a:srcRect l="394" t="529" r="644" b="1078"/>
          <a:stretch/>
        </p:blipFill>
        <p:spPr>
          <a:xfrm>
            <a:off x="263598" y="4154624"/>
            <a:ext cx="4364183" cy="2356002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1681411" y="5423819"/>
            <a:ext cx="1645428" cy="45327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98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765743" y="313374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173383" y="43819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94957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12949" y="430463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968730" y="800622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90304" y="80062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894977" y="2313928"/>
            <a:ext cx="1860691" cy="478127"/>
            <a:chOff x="194808" y="2227681"/>
            <a:chExt cx="1860691" cy="47812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1532886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執行簽入</a:t>
              </a:r>
              <a:endParaRPr lang="zh-TW" altLang="en-US" sz="1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4427"/>
          <a:stretch/>
        </p:blipFill>
        <p:spPr>
          <a:xfrm>
            <a:off x="2887976" y="1634174"/>
            <a:ext cx="9129456" cy="4907942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264456" y="1863639"/>
            <a:ext cx="509522" cy="45327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11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96" y="2003506"/>
            <a:ext cx="8254538" cy="4428216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65743" y="313374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173383" y="43819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594957" y="43046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領號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12949" y="430463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簽入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968730" y="800622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90304" y="80062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894977" y="2313928"/>
            <a:ext cx="1860691" cy="478127"/>
            <a:chOff x="194808" y="2227681"/>
            <a:chExt cx="1860691" cy="47812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1532886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執行</a:t>
              </a:r>
              <a:endParaRPr lang="zh-TW" altLang="en-US" sz="1400" dirty="0"/>
            </a:p>
          </p:txBody>
        </p:sp>
        <p:sp>
          <p:nvSpPr>
            <p:cNvPr id="20" name="橢圓 1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4713968" y="3251866"/>
            <a:ext cx="6150765" cy="33092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05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Demo2-</a:t>
            </a:r>
            <a:r>
              <a:rPr lang="zh-TW" altLang="en-US" dirty="0"/>
              <a:t>開啟舊檔組合圖、簽入、子階簽出領號、子階簽入</a:t>
            </a:r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677511" y="259135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71617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70844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70844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307860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307860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085151" y="4246629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506724" y="423615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7" name="直線單箭頭接點 16"/>
          <p:cNvCxnSpPr>
            <a:stCxn id="14" idx="3"/>
            <a:endCxn id="15" idx="1"/>
          </p:cNvCxnSpPr>
          <p:nvPr/>
        </p:nvCxnSpPr>
        <p:spPr>
          <a:xfrm flipV="1">
            <a:off x="4880498" y="460631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13" idx="2"/>
            <a:endCxn id="14" idx="0"/>
          </p:cNvCxnSpPr>
          <p:nvPr/>
        </p:nvCxnSpPr>
        <p:spPr>
          <a:xfrm rot="5400000">
            <a:off x="5953674" y="1477911"/>
            <a:ext cx="797869" cy="4739566"/>
          </a:xfrm>
          <a:prstGeom prst="bentConnector3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24716" y="423113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22" name="直線單箭頭接點 21"/>
          <p:cNvCxnSpPr>
            <a:stCxn id="15" idx="3"/>
            <a:endCxn id="21" idx="1"/>
          </p:cNvCxnSpPr>
          <p:nvPr/>
        </p:nvCxnSpPr>
        <p:spPr>
          <a:xfrm flipV="1">
            <a:off x="7302071" y="460129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90886" y="615082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測試圖檔</a:t>
            </a:r>
            <a:r>
              <a:rPr lang="en-US" altLang="zh-TW" dirty="0" smtClean="0"/>
              <a:t>:BSM-00382.asm</a:t>
            </a:r>
            <a:endParaRPr lang="zh-TW" altLang="en-US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60" y="5346635"/>
            <a:ext cx="1446003" cy="12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1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3564"/>
          <a:stretch/>
        </p:blipFill>
        <p:spPr>
          <a:xfrm>
            <a:off x="3085151" y="1778000"/>
            <a:ext cx="8840407" cy="47955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483656" y="1921883"/>
            <a:ext cx="387304" cy="55715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1152124" y="2200461"/>
            <a:ext cx="1820483" cy="478127"/>
            <a:chOff x="194808" y="2227681"/>
            <a:chExt cx="1820483" cy="478127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1492679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開啟舊圖</a:t>
              </a:r>
              <a:endParaRPr lang="zh-TW" altLang="en-US" sz="1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684871" y="3267261"/>
            <a:ext cx="1820483" cy="478127"/>
            <a:chOff x="194808" y="2227681"/>
            <a:chExt cx="1820483" cy="478127"/>
          </a:xfrm>
        </p:grpSpPr>
        <p:sp>
          <p:nvSpPr>
            <p:cNvPr id="27" name="矩形 26"/>
            <p:cNvSpPr/>
            <p:nvPr/>
          </p:nvSpPr>
          <p:spPr>
            <a:xfrm>
              <a:off x="522612" y="2227681"/>
              <a:ext cx="1492679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執行簽入</a:t>
              </a:r>
              <a:endParaRPr lang="zh-TW" altLang="en-US" sz="14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sp>
        <p:nvSpPr>
          <p:cNvPr id="29" name="矩形 28"/>
          <p:cNvSpPr/>
          <p:nvPr/>
        </p:nvSpPr>
        <p:spPr>
          <a:xfrm>
            <a:off x="8031261" y="3425072"/>
            <a:ext cx="403571" cy="32031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93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49705"/>
          </a:xfrm>
        </p:spPr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hlinkClick r:id="rId2" action="ppaction://hlinksldjump"/>
              </a:rPr>
              <a:t>環境設定</a:t>
            </a:r>
            <a:endParaRPr lang="en-US" altLang="zh-TW" dirty="0" smtClean="0"/>
          </a:p>
          <a:p>
            <a:r>
              <a:rPr lang="zh-TW" altLang="en-US" dirty="0" smtClean="0">
                <a:hlinkClick r:id="rId3" action="ppaction://hlinksldjump"/>
              </a:rPr>
              <a:t>系統概觀</a:t>
            </a:r>
            <a:endParaRPr lang="en-US" altLang="zh-TW" dirty="0" smtClean="0"/>
          </a:p>
          <a:p>
            <a:r>
              <a:rPr lang="en-US" altLang="zh-TW" dirty="0" smtClean="0">
                <a:hlinkClick r:id="rId3" action="ppaction://hlinksldjump"/>
              </a:rPr>
              <a:t>Demo1-</a:t>
            </a:r>
            <a:r>
              <a:rPr lang="zh-TW" altLang="en-US" dirty="0" smtClean="0">
                <a:hlinkClick r:id="rId3" action="ppaction://hlinksldjump"/>
              </a:rPr>
              <a:t>建立新檔、領號、簽入</a:t>
            </a:r>
            <a:endParaRPr lang="en-US" altLang="zh-TW" dirty="0" smtClean="0"/>
          </a:p>
          <a:p>
            <a:r>
              <a:rPr lang="en-US" altLang="zh-TW" dirty="0" smtClean="0">
                <a:hlinkClick r:id="rId4" action="ppaction://hlinksldjump"/>
              </a:rPr>
              <a:t>Demo2-</a:t>
            </a:r>
            <a:r>
              <a:rPr lang="zh-TW" altLang="en-US" dirty="0" smtClean="0">
                <a:hlinkClick r:id="rId4" action="ppaction://hlinksldjump"/>
              </a:rPr>
              <a:t>開啟舊檔組合圖、簽入、子階簽出領號、子階簽入</a:t>
            </a:r>
            <a:endParaRPr lang="en-US" altLang="zh-TW" dirty="0" smtClean="0"/>
          </a:p>
          <a:p>
            <a:r>
              <a:rPr lang="en-US" altLang="zh-TW" dirty="0" smtClean="0">
                <a:hlinkClick r:id="rId5" action="ppaction://hlinksldjump"/>
              </a:rPr>
              <a:t>Demo3-</a:t>
            </a:r>
            <a:r>
              <a:rPr lang="zh-TW" altLang="en-US" dirty="0" smtClean="0">
                <a:hlinkClick r:id="rId5" action="ppaction://hlinksldjump"/>
              </a:rPr>
              <a:t>舊圖差異更新至最</a:t>
            </a:r>
            <a:r>
              <a:rPr lang="zh-TW" altLang="en-US" dirty="0" smtClean="0">
                <a:hlinkClick r:id="rId5" action="ppaction://hlinksldjump"/>
              </a:rPr>
              <a:t>新版</a:t>
            </a:r>
            <a:endParaRPr lang="en-US" altLang="zh-TW" dirty="0" smtClean="0"/>
          </a:p>
          <a:p>
            <a:r>
              <a:rPr lang="en-US" altLang="zh-TW" dirty="0" smtClean="0">
                <a:hlinkClick r:id="rId6" action="ppaction://hlinksldjump"/>
              </a:rPr>
              <a:t>Demo4-</a:t>
            </a:r>
            <a:r>
              <a:rPr lang="zh-TW" altLang="en-US" dirty="0">
                <a:hlinkClick r:id="rId6" action="ppaction://hlinksldjump"/>
              </a:rPr>
              <a:t>開啟舊檔、簽入、送審簽核、改版送審、簽出、送審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7998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1152124" y="4191821"/>
            <a:ext cx="1820483" cy="478127"/>
            <a:chOff x="194808" y="2227681"/>
            <a:chExt cx="1820483" cy="478127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1492679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簽入完成後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檢視</a:t>
              </a:r>
              <a:r>
                <a:rPr lang="en-US" altLang="zh-TW" sz="1400" dirty="0" smtClean="0"/>
                <a:t>CAD</a:t>
              </a:r>
              <a:r>
                <a:rPr lang="zh-TW" altLang="en-US" sz="1400" dirty="0" smtClean="0"/>
                <a:t>結構</a:t>
              </a:r>
              <a:endParaRPr lang="zh-TW" altLang="en-US" sz="14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151" y="1668579"/>
            <a:ext cx="8953801" cy="4803341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1152124" y="5055421"/>
            <a:ext cx="1820483" cy="478127"/>
            <a:chOff x="194808" y="2227681"/>
            <a:chExt cx="1820483" cy="478127"/>
          </a:xfrm>
        </p:grpSpPr>
        <p:sp>
          <p:nvSpPr>
            <p:cNvPr id="22" name="矩形 21"/>
            <p:cNvSpPr/>
            <p:nvPr/>
          </p:nvSpPr>
          <p:spPr>
            <a:xfrm>
              <a:off x="522612" y="2227681"/>
              <a:ext cx="1492679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若編號</a:t>
              </a:r>
              <a:r>
                <a:rPr lang="en-US" altLang="zh-TW" sz="1400" dirty="0" smtClean="0"/>
                <a:t>BSM-00128</a:t>
              </a:r>
              <a:r>
                <a:rPr lang="zh-TW" altLang="en-US" sz="1400" dirty="0" smtClean="0"/>
                <a:t>需要領號</a:t>
              </a:r>
              <a:endParaRPr lang="zh-TW" altLang="en-US" sz="1400" dirty="0"/>
            </a:p>
          </p:txBody>
        </p:sp>
        <p:sp>
          <p:nvSpPr>
            <p:cNvPr id="30" name="橢圓 2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56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599" y="1668579"/>
            <a:ext cx="9294945" cy="502992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288524" y="2109021"/>
            <a:ext cx="3369076" cy="471619"/>
            <a:chOff x="194808" y="2227681"/>
            <a:chExt cx="3369076" cy="471619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041272" cy="47161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簽出方式</a:t>
              </a:r>
              <a:r>
                <a:rPr lang="en-US" altLang="zh-TW" sz="1400" dirty="0" smtClean="0"/>
                <a:t>1:</a:t>
              </a:r>
              <a:r>
                <a:rPr lang="zh-TW" altLang="en-US" sz="1400" dirty="0" smtClean="0"/>
                <a:t>透過簽出按鈕選擇檔案</a:t>
              </a:r>
              <a:endParaRPr lang="en-US" altLang="zh-TW" sz="1400" dirty="0" smtClean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362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80" y="1483913"/>
            <a:ext cx="7071973" cy="546401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95484" y="3302691"/>
            <a:ext cx="3744996" cy="788319"/>
            <a:chOff x="194808" y="2227681"/>
            <a:chExt cx="3744996" cy="788319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417192" cy="78831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簽出方式</a:t>
              </a:r>
              <a:r>
                <a:rPr lang="en-US" altLang="zh-TW" sz="1400" dirty="0" smtClean="0"/>
                <a:t>1:</a:t>
              </a:r>
              <a:r>
                <a:rPr lang="zh-TW" altLang="en-US" sz="1400" dirty="0" smtClean="0"/>
                <a:t>輸入指定編號搜尋圖檔類別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，選擇該圖檔按下確定</a:t>
              </a:r>
              <a:endParaRPr lang="en-US" altLang="zh-TW" sz="1400" dirty="0" smtClean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65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237828" y="2174931"/>
            <a:ext cx="3744996" cy="788319"/>
            <a:chOff x="194808" y="2227681"/>
            <a:chExt cx="3744996" cy="788319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417192" cy="78831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簽出方式</a:t>
              </a:r>
              <a:r>
                <a:rPr lang="en-US" altLang="zh-TW" sz="1400" dirty="0" smtClean="0"/>
                <a:t>1:</a:t>
              </a:r>
              <a:r>
                <a:rPr lang="zh-TW" altLang="en-US" sz="1400" dirty="0" smtClean="0"/>
                <a:t>指定選擇的圖檔，並選擇下載的目錄進行確認簽出</a:t>
              </a:r>
              <a:endParaRPr lang="en-US" altLang="zh-TW" sz="1400" dirty="0" smtClean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278" y="1557140"/>
            <a:ext cx="7521592" cy="506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5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237828" y="2174931"/>
            <a:ext cx="3744996" cy="788319"/>
            <a:chOff x="194808" y="2227681"/>
            <a:chExt cx="3744996" cy="788319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417192" cy="78831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簽出方式</a:t>
              </a:r>
              <a:r>
                <a:rPr lang="en-US" altLang="zh-TW" sz="1400" dirty="0" smtClean="0"/>
                <a:t>1:</a:t>
              </a:r>
              <a:r>
                <a:rPr lang="zh-TW" altLang="en-US" sz="1400" dirty="0"/>
                <a:t>簽</a:t>
              </a:r>
              <a:r>
                <a:rPr lang="zh-TW" altLang="en-US" sz="1400" dirty="0" smtClean="0"/>
                <a:t>出完成後自動開啟圖檔</a:t>
              </a:r>
              <a:endParaRPr lang="en-US" altLang="zh-TW" sz="1400" dirty="0" smtClean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28" y="2174931"/>
            <a:ext cx="7193280" cy="388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04" y="1488770"/>
            <a:ext cx="9789464" cy="5307725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3085151" y="287931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開啟舊檔組合圖</a:t>
            </a:r>
          </a:p>
        </p:txBody>
      </p:sp>
      <p:sp>
        <p:nvSpPr>
          <p:cNvPr id="12" name="矩形 11"/>
          <p:cNvSpPr/>
          <p:nvPr/>
        </p:nvSpPr>
        <p:spPr>
          <a:xfrm>
            <a:off x="5506725" y="28020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組合圖簽入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824717" y="28020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子階圖簽出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 flipV="1">
            <a:off x="4880498" y="650361"/>
            <a:ext cx="626227" cy="772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302072" y="65036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189868" y="2431211"/>
            <a:ext cx="3744996" cy="788319"/>
            <a:chOff x="194808" y="2227681"/>
            <a:chExt cx="3744996" cy="788319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417192" cy="78831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簽出方式</a:t>
              </a:r>
              <a:r>
                <a:rPr lang="en-US" altLang="zh-TW" sz="1400" dirty="0"/>
                <a:t>2</a:t>
              </a:r>
              <a:r>
                <a:rPr lang="en-US" altLang="zh-TW" sz="1400" dirty="0" smtClean="0"/>
                <a:t>:</a:t>
              </a:r>
              <a:r>
                <a:rPr lang="zh-TW" altLang="en-US" sz="1400" dirty="0" smtClean="0"/>
                <a:t> 使用差異結構更新，必須先將原圖組開啟，並且已簽入過。</a:t>
              </a:r>
              <a:endParaRPr lang="en-US" altLang="zh-TW" sz="1400" dirty="0" smtClean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3514136" y="1706880"/>
            <a:ext cx="560024" cy="65024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>
            <a:off x="5690896" y="1614192"/>
            <a:ext cx="2195136" cy="458079"/>
            <a:chOff x="194808" y="2227681"/>
            <a:chExt cx="2195136" cy="458079"/>
          </a:xfrm>
        </p:grpSpPr>
        <p:sp>
          <p:nvSpPr>
            <p:cNvPr id="17" name="矩形 16"/>
            <p:cNvSpPr/>
            <p:nvPr/>
          </p:nvSpPr>
          <p:spPr>
            <a:xfrm>
              <a:off x="522612" y="2227682"/>
              <a:ext cx="1867332" cy="45807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選擇要轉簽出的檔案</a:t>
              </a:r>
              <a:endParaRPr lang="en-US" altLang="zh-TW" sz="1400" dirty="0" smtClean="0"/>
            </a:p>
          </p:txBody>
        </p:sp>
        <p:sp>
          <p:nvSpPr>
            <p:cNvPr id="19" name="橢圓 18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2962601" y="5698512"/>
            <a:ext cx="1663093" cy="458079"/>
            <a:chOff x="194808" y="2227681"/>
            <a:chExt cx="1663093" cy="458079"/>
          </a:xfrm>
        </p:grpSpPr>
        <p:sp>
          <p:nvSpPr>
            <p:cNvPr id="22" name="矩形 21"/>
            <p:cNvSpPr/>
            <p:nvPr/>
          </p:nvSpPr>
          <p:spPr>
            <a:xfrm>
              <a:off x="522612" y="2227682"/>
              <a:ext cx="1335289" cy="45807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執行轉簽出</a:t>
              </a:r>
              <a:endParaRPr lang="en-US" altLang="zh-TW" sz="1400" dirty="0" smtClean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8459161" y="3798592"/>
            <a:ext cx="3448359" cy="864847"/>
            <a:chOff x="194808" y="2227681"/>
            <a:chExt cx="3448359" cy="864847"/>
          </a:xfrm>
        </p:grpSpPr>
        <p:sp>
          <p:nvSpPr>
            <p:cNvPr id="28" name="矩形 27"/>
            <p:cNvSpPr/>
            <p:nvPr/>
          </p:nvSpPr>
          <p:spPr>
            <a:xfrm>
              <a:off x="522612" y="2227681"/>
              <a:ext cx="3120555" cy="86484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轉簽出或下載必定會覆蓋</a:t>
              </a:r>
              <a:r>
                <a:rPr lang="zh-TW" altLang="en-US" sz="1400" dirty="0" smtClean="0">
                  <a:solidFill>
                    <a:srgbClr val="FF0000"/>
                  </a:solidFill>
                </a:rPr>
                <a:t>原路徑</a:t>
              </a:r>
              <a:r>
                <a:rPr lang="zh-TW" altLang="en-US" sz="1400" dirty="0" smtClean="0"/>
                <a:t>檔案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按下確定後，覆蓋並繼續執行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按下取消後，不覆蓋並繼續執行</a:t>
              </a:r>
              <a:endParaRPr lang="en-US" altLang="zh-TW" sz="1400" dirty="0" smtClean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97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b="33541"/>
          <a:stretch/>
        </p:blipFill>
        <p:spPr>
          <a:xfrm>
            <a:off x="1486310" y="2147885"/>
            <a:ext cx="4955834" cy="45577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830702" y="2309291"/>
            <a:ext cx="3212978" cy="545669"/>
            <a:chOff x="194808" y="2227681"/>
            <a:chExt cx="3212978" cy="545669"/>
          </a:xfrm>
        </p:grpSpPr>
        <p:sp>
          <p:nvSpPr>
            <p:cNvPr id="21" name="矩形 20"/>
            <p:cNvSpPr/>
            <p:nvPr/>
          </p:nvSpPr>
          <p:spPr>
            <a:xfrm>
              <a:off x="522612" y="2227681"/>
              <a:ext cx="2885174" cy="54566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開啟需領號的</a:t>
              </a:r>
              <a:r>
                <a:rPr lang="en-US" altLang="zh-TW" sz="1400" dirty="0" smtClean="0"/>
                <a:t>BSM-00128.prt</a:t>
              </a:r>
              <a:r>
                <a:rPr lang="zh-TW" altLang="en-US" sz="1400" dirty="0" smtClean="0"/>
                <a:t>檔案</a:t>
              </a:r>
              <a:endParaRPr lang="en-US" altLang="zh-TW" sz="1400" dirty="0" smtClean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23" name="矩形 22"/>
          <p:cNvSpPr/>
          <p:nvPr/>
        </p:nvSpPr>
        <p:spPr>
          <a:xfrm>
            <a:off x="3081608" y="5902959"/>
            <a:ext cx="1337991" cy="18288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314351"/>
            <a:ext cx="6278880" cy="339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7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11" y="1699059"/>
            <a:ext cx="8719895" cy="490494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313637" y="2256434"/>
            <a:ext cx="3497458" cy="545669"/>
            <a:chOff x="194808" y="2227681"/>
            <a:chExt cx="3497458" cy="545669"/>
          </a:xfrm>
        </p:grpSpPr>
        <p:sp>
          <p:nvSpPr>
            <p:cNvPr id="21" name="矩形 20"/>
            <p:cNvSpPr/>
            <p:nvPr/>
          </p:nvSpPr>
          <p:spPr>
            <a:xfrm>
              <a:off x="522612" y="2227681"/>
              <a:ext cx="3169654" cy="54566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按下領號功能，產生領號編碼檔案</a:t>
              </a:r>
              <a:endParaRPr lang="en-US" altLang="zh-TW" sz="1400" dirty="0" smtClean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62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t="12433" r="18603"/>
          <a:stretch/>
        </p:blipFill>
        <p:spPr>
          <a:xfrm>
            <a:off x="348186" y="5450845"/>
            <a:ext cx="4540625" cy="927577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899" y="1668579"/>
            <a:ext cx="7473715" cy="497721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3585261" y="3067747"/>
            <a:ext cx="2876603" cy="545669"/>
            <a:chOff x="194808" y="2227681"/>
            <a:chExt cx="2876603" cy="545669"/>
          </a:xfrm>
        </p:grpSpPr>
        <p:sp>
          <p:nvSpPr>
            <p:cNvPr id="21" name="矩形 20"/>
            <p:cNvSpPr/>
            <p:nvPr/>
          </p:nvSpPr>
          <p:spPr>
            <a:xfrm>
              <a:off x="522612" y="2227681"/>
              <a:ext cx="2548799" cy="54566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最後開啟的圖檔則為新檔名</a:t>
              </a:r>
              <a:endParaRPr lang="en-US" altLang="zh-TW" sz="1400" dirty="0" smtClean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6997271" y="3249142"/>
            <a:ext cx="1337991" cy="18288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34047" y="6068697"/>
            <a:ext cx="3904852" cy="2673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234047" y="4805027"/>
            <a:ext cx="2345381" cy="378451"/>
            <a:chOff x="194808" y="2227681"/>
            <a:chExt cx="2345381" cy="378451"/>
          </a:xfrm>
        </p:grpSpPr>
        <p:sp>
          <p:nvSpPr>
            <p:cNvPr id="26" name="矩形 25"/>
            <p:cNvSpPr/>
            <p:nvPr/>
          </p:nvSpPr>
          <p:spPr>
            <a:xfrm>
              <a:off x="522613" y="2227681"/>
              <a:ext cx="2017576" cy="378451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資料夾位置包含新檔案</a:t>
              </a:r>
              <a:endParaRPr lang="en-US" altLang="zh-TW" sz="1400" dirty="0" smtClean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252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19" y="2468042"/>
            <a:ext cx="6189629" cy="395913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548634" y="2035059"/>
            <a:ext cx="3764059" cy="348413"/>
            <a:chOff x="194808" y="2227681"/>
            <a:chExt cx="3764059" cy="348413"/>
          </a:xfrm>
        </p:grpSpPr>
        <p:sp>
          <p:nvSpPr>
            <p:cNvPr id="21" name="矩形 20"/>
            <p:cNvSpPr/>
            <p:nvPr/>
          </p:nvSpPr>
          <p:spPr>
            <a:xfrm>
              <a:off x="522612" y="2243438"/>
              <a:ext cx="3436255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/>
                <a:t>此時，原組合圖的結構，被關聯至新編碼圖檔</a:t>
              </a:r>
              <a:endParaRPr lang="en-US" altLang="zh-TW" sz="1200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2534453" y="5985517"/>
            <a:ext cx="1337991" cy="18288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326" y="3020788"/>
            <a:ext cx="3193057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4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511" y="609600"/>
            <a:ext cx="8598907" cy="697832"/>
          </a:xfrm>
        </p:spPr>
        <p:txBody>
          <a:bodyPr/>
          <a:lstStyle/>
          <a:p>
            <a:r>
              <a:rPr lang="zh-TW" altLang="en-US" dirty="0" smtClean="0"/>
              <a:t>物件類型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25" y="1713203"/>
            <a:ext cx="9365792" cy="216426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25" y="3877471"/>
            <a:ext cx="8329382" cy="28044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71937" y="5141495"/>
            <a:ext cx="1026695" cy="44115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5542192" y="4627822"/>
            <a:ext cx="2086183" cy="334049"/>
            <a:chOff x="9120810" y="1743525"/>
            <a:chExt cx="2086183" cy="334049"/>
          </a:xfrm>
        </p:grpSpPr>
        <p:sp>
          <p:nvSpPr>
            <p:cNvPr id="8" name="矩形 7"/>
            <p:cNvSpPr/>
            <p:nvPr/>
          </p:nvSpPr>
          <p:spPr>
            <a:xfrm>
              <a:off x="9311081" y="1747186"/>
              <a:ext cx="1895912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結構強制更新</a:t>
              </a:r>
              <a:endParaRPr lang="zh-TW" altLang="en-US" sz="1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9120810" y="1743525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4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36" y="2217144"/>
            <a:ext cx="7802923" cy="4206263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677511" y="2037413"/>
            <a:ext cx="4222035" cy="332656"/>
            <a:chOff x="194808" y="2227681"/>
            <a:chExt cx="4222035" cy="332656"/>
          </a:xfrm>
        </p:grpSpPr>
        <p:sp>
          <p:nvSpPr>
            <p:cNvPr id="21" name="矩形 20"/>
            <p:cNvSpPr/>
            <p:nvPr/>
          </p:nvSpPr>
          <p:spPr>
            <a:xfrm>
              <a:off x="522612" y="2227681"/>
              <a:ext cx="3894231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組合圖重新按下簽入，顯示的結構變為新編碼圖檔</a:t>
              </a:r>
              <a:endParaRPr lang="en-US" altLang="zh-TW" sz="1200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005315" y="4455341"/>
            <a:ext cx="4222035" cy="332656"/>
            <a:chOff x="194808" y="2227681"/>
            <a:chExt cx="4222035" cy="332656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894231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因只有該圖檔被簽出，則直接更新此</a:t>
              </a:r>
              <a:r>
                <a:rPr lang="en-US" altLang="zh-TW" sz="1200" dirty="0" smtClean="0"/>
                <a:t>CAD</a:t>
              </a:r>
              <a:r>
                <a:rPr lang="zh-TW" altLang="en-US" sz="1200" dirty="0" smtClean="0"/>
                <a:t>物件</a:t>
              </a:r>
              <a:endParaRPr lang="en-US" altLang="zh-TW" sz="12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538647" y="2860828"/>
            <a:ext cx="1458625" cy="332656"/>
            <a:chOff x="194808" y="2227681"/>
            <a:chExt cx="1458625" cy="332656"/>
          </a:xfrm>
        </p:grpSpPr>
        <p:sp>
          <p:nvSpPr>
            <p:cNvPr id="27" name="矩形 26"/>
            <p:cNvSpPr/>
            <p:nvPr/>
          </p:nvSpPr>
          <p:spPr>
            <a:xfrm>
              <a:off x="522613" y="2227681"/>
              <a:ext cx="1130820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執行簽入</a:t>
              </a:r>
              <a:endParaRPr lang="en-US" altLang="zh-TW" sz="1200" dirty="0"/>
            </a:p>
          </p:txBody>
        </p:sp>
        <p:sp>
          <p:nvSpPr>
            <p:cNvPr id="28" name="橢圓 27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9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97" y="2128208"/>
            <a:ext cx="10447925" cy="1341236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677511" y="2037413"/>
            <a:ext cx="2870907" cy="332656"/>
            <a:chOff x="194808" y="2227681"/>
            <a:chExt cx="2870907" cy="332656"/>
          </a:xfrm>
        </p:grpSpPr>
        <p:sp>
          <p:nvSpPr>
            <p:cNvPr id="21" name="矩形 20"/>
            <p:cNvSpPr/>
            <p:nvPr/>
          </p:nvSpPr>
          <p:spPr>
            <a:xfrm>
              <a:off x="522612" y="2227681"/>
              <a:ext cx="2543103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簽入前的</a:t>
              </a:r>
              <a:r>
                <a:rPr lang="en-US" altLang="zh-TW" sz="1200" dirty="0" smtClean="0"/>
                <a:t>BSM-00128</a:t>
              </a:r>
              <a:r>
                <a:rPr lang="zh-TW" altLang="en-US" sz="1200" dirty="0" smtClean="0"/>
                <a:t>編號物件</a:t>
              </a:r>
              <a:endParaRPr lang="en-US" altLang="zh-TW" sz="1200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677511" y="3848796"/>
            <a:ext cx="4222035" cy="332656"/>
            <a:chOff x="194808" y="2227681"/>
            <a:chExt cx="4222035" cy="332656"/>
          </a:xfrm>
        </p:grpSpPr>
        <p:sp>
          <p:nvSpPr>
            <p:cNvPr id="24" name="矩形 23"/>
            <p:cNvSpPr/>
            <p:nvPr/>
          </p:nvSpPr>
          <p:spPr>
            <a:xfrm>
              <a:off x="522612" y="2227681"/>
              <a:ext cx="3894231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簽入後</a:t>
              </a:r>
              <a:r>
                <a:rPr lang="en-US" altLang="zh-TW" sz="1200" dirty="0" smtClean="0"/>
                <a:t>BSM-00128</a:t>
              </a:r>
              <a:r>
                <a:rPr lang="zh-TW" altLang="en-US" sz="1200" dirty="0" smtClean="0"/>
                <a:t>編號被修改為</a:t>
              </a:r>
              <a:r>
                <a:rPr lang="en-US" altLang="zh-TW" sz="1200" dirty="0" smtClean="0"/>
                <a:t>CAD-00000792</a:t>
              </a:r>
              <a:endParaRPr lang="en-US" altLang="zh-TW" sz="1200" dirty="0"/>
            </a:p>
          </p:txBody>
        </p:sp>
        <p:sp>
          <p:nvSpPr>
            <p:cNvPr id="25" name="橢圓 2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98" y="4531948"/>
            <a:ext cx="10889924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677511" y="163113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2780351" y="467109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子階圖領</a:t>
            </a:r>
            <a:r>
              <a:rPr lang="zh-TW" altLang="en-US" dirty="0"/>
              <a:t>號</a:t>
            </a:r>
          </a:p>
        </p:txBody>
      </p:sp>
      <p:sp>
        <p:nvSpPr>
          <p:cNvPr id="15" name="矩形 14"/>
          <p:cNvSpPr/>
          <p:nvPr/>
        </p:nvSpPr>
        <p:spPr>
          <a:xfrm>
            <a:off x="5201924" y="456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子階圖簽入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3"/>
            <a:endCxn id="15" idx="1"/>
          </p:cNvCxnSpPr>
          <p:nvPr/>
        </p:nvCxnSpPr>
        <p:spPr>
          <a:xfrm flipV="1">
            <a:off x="4575698" y="826797"/>
            <a:ext cx="626226" cy="1047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519916" y="451616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組合圖結構不變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子圖領</a:t>
            </a:r>
            <a:r>
              <a:rPr lang="zh-TW" altLang="en-US" dirty="0"/>
              <a:t>號</a:t>
            </a:r>
          </a:p>
        </p:txBody>
      </p:sp>
      <p:cxnSp>
        <p:nvCxnSpPr>
          <p:cNvPr id="19" name="直線單箭頭接點 18"/>
          <p:cNvCxnSpPr>
            <a:stCxn id="15" idx="3"/>
            <a:endCxn id="17" idx="1"/>
          </p:cNvCxnSpPr>
          <p:nvPr/>
        </p:nvCxnSpPr>
        <p:spPr>
          <a:xfrm flipV="1">
            <a:off x="6997271" y="821775"/>
            <a:ext cx="522645" cy="502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/>
          <p:cNvGrpSpPr/>
          <p:nvPr/>
        </p:nvGrpSpPr>
        <p:grpSpPr>
          <a:xfrm>
            <a:off x="677511" y="2037413"/>
            <a:ext cx="5286561" cy="332656"/>
            <a:chOff x="194808" y="2227681"/>
            <a:chExt cx="5286561" cy="332656"/>
          </a:xfrm>
        </p:grpSpPr>
        <p:sp>
          <p:nvSpPr>
            <p:cNvPr id="21" name="矩形 20"/>
            <p:cNvSpPr/>
            <p:nvPr/>
          </p:nvSpPr>
          <p:spPr>
            <a:xfrm>
              <a:off x="522612" y="2227681"/>
              <a:ext cx="4958757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 smtClean="0"/>
                <a:t>領號後簽入，該組合圖未重新簽入的狀況下，其結構不變，子圖已領號</a:t>
              </a:r>
              <a:endParaRPr lang="en-US" altLang="zh-TW" sz="1200" dirty="0"/>
            </a:p>
          </p:txBody>
        </p:sp>
        <p:sp>
          <p:nvSpPr>
            <p:cNvPr id="22" name="橢圓 2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48" y="2640842"/>
            <a:ext cx="8479777" cy="38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9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Demo3-</a:t>
            </a:r>
            <a:r>
              <a:rPr lang="zh-TW" altLang="en-US" dirty="0"/>
              <a:t>差異更新功能將舊圖至最新版</a:t>
            </a:r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5300642" y="5334294"/>
            <a:ext cx="1185261" cy="1067044"/>
            <a:chOff x="508080" y="1913052"/>
            <a:chExt cx="1739831" cy="164917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13" y="1913052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739831" cy="428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Administrator</a:t>
              </a:r>
              <a:endParaRPr lang="zh-TW" altLang="en-US" sz="12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935148" y="2117616"/>
            <a:ext cx="1066678" cy="1478648"/>
            <a:chOff x="3693077" y="2117616"/>
            <a:chExt cx="1066678" cy="147864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662" y="2117616"/>
              <a:ext cx="948093" cy="1166884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693077" y="3319265"/>
              <a:ext cx="10046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Aras Server</a:t>
              </a:r>
              <a:endParaRPr lang="zh-TW" altLang="en-US" sz="12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96259" y="166843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情境示意圖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282608" y="2072650"/>
            <a:ext cx="1885582" cy="579505"/>
            <a:chOff x="4921759" y="1949876"/>
            <a:chExt cx="1885582" cy="57950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5314625" y="2252382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</a:t>
              </a:r>
              <a:r>
                <a:rPr lang="en-US" altLang="zh-TW" sz="1200" dirty="0"/>
                <a:t>6</a:t>
              </a:r>
              <a:r>
                <a:rPr lang="zh-TW" altLang="en-US" sz="1200" dirty="0" smtClean="0"/>
                <a:t>版</a:t>
              </a:r>
              <a:endParaRPr lang="zh-TW" altLang="en-US" sz="12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 smtClean="0"/>
                <a:t>零件圖</a:t>
              </a:r>
              <a:endParaRPr lang="zh-TW" altLang="en-US" sz="12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585139" y="5283979"/>
            <a:ext cx="1922621" cy="583836"/>
            <a:chOff x="6345676" y="5249588"/>
            <a:chExt cx="1922621" cy="58383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5676" y="5249588"/>
              <a:ext cx="510584" cy="54868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6775581" y="5556425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A.3</a:t>
              </a:r>
              <a:r>
                <a:rPr lang="zh-TW" altLang="en-US" sz="1200" dirty="0" smtClean="0"/>
                <a:t>版</a:t>
              </a:r>
              <a:endParaRPr lang="zh-TW" altLang="en-US" sz="12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775581" y="527942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零件圖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291661" y="5372131"/>
            <a:ext cx="728250" cy="1036026"/>
            <a:chOff x="677511" y="4238081"/>
            <a:chExt cx="1242955" cy="1768259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856899" y="5481035"/>
              <a:ext cx="876056" cy="525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C01</a:t>
              </a:r>
              <a:endParaRPr lang="zh-TW" altLang="en-US" sz="1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910048" y="5156750"/>
            <a:ext cx="1885582" cy="579505"/>
            <a:chOff x="4921759" y="1949876"/>
            <a:chExt cx="1885582" cy="579505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5314625" y="2252382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</a:t>
              </a:r>
              <a:r>
                <a:rPr lang="en-US" altLang="zh-TW" sz="1200" dirty="0"/>
                <a:t>6</a:t>
              </a:r>
              <a:r>
                <a:rPr lang="zh-TW" altLang="en-US" sz="1200" dirty="0" smtClean="0"/>
                <a:t>版</a:t>
              </a:r>
              <a:endParaRPr lang="zh-TW" altLang="en-US" sz="12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BSM-00127</a:t>
              </a:r>
              <a:r>
                <a:rPr lang="zh-TW" altLang="en-US" sz="1200" dirty="0"/>
                <a:t>零件圖</a:t>
              </a:r>
            </a:p>
          </p:txBody>
        </p:sp>
      </p:grpSp>
      <p:sp>
        <p:nvSpPr>
          <p:cNvPr id="31" name="右彎箭號 30"/>
          <p:cNvSpPr/>
          <p:nvPr/>
        </p:nvSpPr>
        <p:spPr>
          <a:xfrm>
            <a:off x="2186800" y="2362403"/>
            <a:ext cx="1550826" cy="2467722"/>
          </a:xfrm>
          <a:prstGeom prst="bentArrow">
            <a:avLst>
              <a:gd name="adj1" fmla="val 25000"/>
              <a:gd name="adj2" fmla="val 21940"/>
              <a:gd name="adj3" fmla="val 26224"/>
              <a:gd name="adj4" fmla="val 43750"/>
            </a:avLst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簽入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016" name="文字方塊 86015"/>
          <p:cNvSpPr txBox="1"/>
          <p:nvPr/>
        </p:nvSpPr>
        <p:spPr>
          <a:xfrm>
            <a:off x="251735" y="2217226"/>
            <a:ext cx="256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當</a:t>
            </a:r>
            <a:r>
              <a:rPr lang="en-US" altLang="zh-TW" sz="1400" dirty="0" smtClean="0"/>
              <a:t>C01</a:t>
            </a:r>
            <a:r>
              <a:rPr lang="zh-TW" altLang="en-US" sz="1400" dirty="0" smtClean="0"/>
              <a:t>使用者簽入後，令圖檔改變版本或版次</a:t>
            </a:r>
            <a:endParaRPr lang="zh-TW" altLang="en-US" sz="1400" dirty="0"/>
          </a:p>
        </p:txBody>
      </p:sp>
      <p:sp>
        <p:nvSpPr>
          <p:cNvPr id="86017" name="向右箭號 86016"/>
          <p:cNvSpPr/>
          <p:nvPr/>
        </p:nvSpPr>
        <p:spPr>
          <a:xfrm rot="14392479">
            <a:off x="4874508" y="4185999"/>
            <a:ext cx="1326785" cy="4251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998583" y="3971402"/>
            <a:ext cx="382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Administrator</a:t>
            </a:r>
            <a:r>
              <a:rPr lang="zh-TW" altLang="en-US" sz="1400" dirty="0" smtClean="0"/>
              <a:t>想要更改</a:t>
            </a:r>
            <a:r>
              <a:rPr lang="en-US" altLang="zh-TW" sz="1400" dirty="0" smtClean="0"/>
              <a:t>BSM-00127</a:t>
            </a:r>
            <a:r>
              <a:rPr lang="zh-TW" altLang="en-US" sz="1400" dirty="0"/>
              <a:t>零件圖</a:t>
            </a:r>
            <a:endParaRPr lang="en-US" altLang="zh-TW" sz="1400" dirty="0" smtClean="0"/>
          </a:p>
          <a:p>
            <a:r>
              <a:rPr lang="zh-TW" altLang="en-US" sz="1400" dirty="0" smtClean="0"/>
              <a:t>需要重新簽出</a:t>
            </a:r>
            <a:endParaRPr lang="zh-TW" altLang="en-US" sz="1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4639172" y="4462265"/>
            <a:ext cx="94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版本差異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5386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Demo3-</a:t>
            </a:r>
            <a:r>
              <a:rPr lang="zh-TW" altLang="en-US" dirty="0"/>
              <a:t>差異更新功能將舊圖至最新版</a:t>
            </a:r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5300642" y="5334294"/>
            <a:ext cx="1185261" cy="1067044"/>
            <a:chOff x="508080" y="1913052"/>
            <a:chExt cx="1739831" cy="1649177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113" y="1913052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739831" cy="428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Administrator</a:t>
              </a:r>
              <a:endParaRPr lang="zh-TW" altLang="en-US" sz="12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3935148" y="2117616"/>
            <a:ext cx="1066678" cy="1478648"/>
            <a:chOff x="3693077" y="2117616"/>
            <a:chExt cx="1066678" cy="1478648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1662" y="2117616"/>
              <a:ext cx="948093" cy="1166884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693077" y="3319265"/>
              <a:ext cx="10046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Aras Server</a:t>
              </a:r>
              <a:endParaRPr lang="zh-TW" altLang="en-US" sz="1200" dirty="0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196259" y="1668436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情境示意圖</a:t>
            </a:r>
            <a:r>
              <a:rPr lang="en-US" altLang="zh-TW" dirty="0"/>
              <a:t>2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282608" y="2072650"/>
            <a:ext cx="1912276" cy="579505"/>
            <a:chOff x="4921759" y="1949876"/>
            <a:chExt cx="1912276" cy="579505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5314625" y="2252382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solidFill>
                    <a:srgbClr val="FF0000"/>
                  </a:solidFill>
                </a:rPr>
                <a:t>A.</a:t>
              </a:r>
              <a:r>
                <a:rPr lang="en-US" altLang="zh-TW" sz="1200" dirty="0">
                  <a:solidFill>
                    <a:srgbClr val="FF0000"/>
                  </a:solidFill>
                </a:rPr>
                <a:t>2</a:t>
              </a:r>
              <a:r>
                <a:rPr lang="zh-TW" altLang="en-US" sz="1200" dirty="0" smtClean="0">
                  <a:solidFill>
                    <a:srgbClr val="FF0000"/>
                  </a:solidFill>
                </a:rPr>
                <a:t>版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5314625" y="1979116"/>
              <a:ext cx="15194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BSM-00382</a:t>
              </a:r>
              <a:r>
                <a:rPr lang="zh-TW" altLang="en-US" sz="1200" dirty="0"/>
                <a:t>組合</a:t>
              </a:r>
              <a:r>
                <a:rPr lang="zh-TW" altLang="en-US" sz="1200" dirty="0" smtClean="0"/>
                <a:t>圖</a:t>
              </a:r>
              <a:endParaRPr lang="zh-TW" altLang="en-US" sz="1200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6585139" y="5283979"/>
            <a:ext cx="1922621" cy="583836"/>
            <a:chOff x="6345676" y="5249588"/>
            <a:chExt cx="1922621" cy="583836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5676" y="5249588"/>
              <a:ext cx="510584" cy="548688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6775581" y="5556425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A.1</a:t>
              </a:r>
              <a:r>
                <a:rPr lang="zh-TW" altLang="en-US" sz="1200" dirty="0" smtClean="0"/>
                <a:t>版</a:t>
              </a:r>
              <a:endParaRPr lang="zh-TW" altLang="en-US" sz="12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775581" y="527942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BSM-00382</a:t>
              </a:r>
              <a:r>
                <a:rPr lang="zh-TW" altLang="en-US" sz="1200" dirty="0" smtClean="0"/>
                <a:t>組合圖</a:t>
              </a:r>
              <a:endParaRPr lang="zh-TW" altLang="en-US" sz="1200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291661" y="5372131"/>
            <a:ext cx="728250" cy="1036026"/>
            <a:chOff x="677511" y="4238081"/>
            <a:chExt cx="1242955" cy="1768259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856899" y="5481035"/>
              <a:ext cx="876056" cy="525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/>
                <a:t>C01</a:t>
              </a:r>
              <a:endParaRPr lang="zh-TW" altLang="en-US" sz="1400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1910048" y="5156750"/>
            <a:ext cx="1885582" cy="579505"/>
            <a:chOff x="4921759" y="1949876"/>
            <a:chExt cx="1885582" cy="579505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5314625" y="2252382"/>
              <a:ext cx="5709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A.2</a:t>
              </a:r>
              <a:r>
                <a:rPr lang="zh-TW" altLang="en-US" sz="1200" dirty="0" smtClean="0"/>
                <a:t>版</a:t>
              </a:r>
              <a:endParaRPr lang="zh-TW" altLang="en-US" sz="1200" dirty="0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314625" y="1979116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/>
                <a:t>BSM-00382</a:t>
              </a:r>
              <a:r>
                <a:rPr lang="zh-TW" altLang="en-US" sz="1200" dirty="0" smtClean="0"/>
                <a:t>組合圖</a:t>
              </a:r>
              <a:endParaRPr lang="zh-TW" altLang="en-US" sz="1200" dirty="0"/>
            </a:p>
          </p:txBody>
        </p:sp>
      </p:grpSp>
      <p:sp>
        <p:nvSpPr>
          <p:cNvPr id="31" name="右彎箭號 30"/>
          <p:cNvSpPr/>
          <p:nvPr/>
        </p:nvSpPr>
        <p:spPr>
          <a:xfrm>
            <a:off x="2186800" y="2362403"/>
            <a:ext cx="1550826" cy="2467722"/>
          </a:xfrm>
          <a:prstGeom prst="bentArrow">
            <a:avLst>
              <a:gd name="adj1" fmla="val 25000"/>
              <a:gd name="adj2" fmla="val 21940"/>
              <a:gd name="adj3" fmla="val 26224"/>
              <a:gd name="adj4" fmla="val 43750"/>
            </a:avLst>
          </a:prstGeom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簽入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6016" name="文字方塊 86015"/>
          <p:cNvSpPr txBox="1"/>
          <p:nvPr/>
        </p:nvSpPr>
        <p:spPr>
          <a:xfrm>
            <a:off x="251735" y="2217226"/>
            <a:ext cx="256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當</a:t>
            </a:r>
            <a:r>
              <a:rPr lang="en-US" altLang="zh-TW" sz="1400" dirty="0" smtClean="0"/>
              <a:t>C01</a:t>
            </a:r>
            <a:r>
              <a:rPr lang="zh-TW" altLang="en-US" sz="1400" dirty="0" smtClean="0"/>
              <a:t>使用者簽入後，令圖檔改變版本或版次</a:t>
            </a:r>
            <a:endParaRPr lang="zh-TW" altLang="en-US" sz="1400" dirty="0"/>
          </a:p>
        </p:txBody>
      </p:sp>
      <p:sp>
        <p:nvSpPr>
          <p:cNvPr id="86017" name="向右箭號 86016"/>
          <p:cNvSpPr/>
          <p:nvPr/>
        </p:nvSpPr>
        <p:spPr>
          <a:xfrm rot="14392479">
            <a:off x="4874508" y="4185999"/>
            <a:ext cx="1326785" cy="4251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998582" y="3971402"/>
            <a:ext cx="4164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/>
              <a:t>Administrator</a:t>
            </a:r>
            <a:r>
              <a:rPr lang="zh-TW" altLang="en-US" sz="1400" dirty="0" smtClean="0"/>
              <a:t>想要更改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檢查</a:t>
            </a:r>
            <a:r>
              <a:rPr lang="en-US" altLang="zh-TW" sz="1400" dirty="0" smtClean="0"/>
              <a:t>)BSM-00382</a:t>
            </a:r>
            <a:r>
              <a:rPr lang="zh-TW" altLang="en-US" sz="1400" dirty="0" smtClean="0"/>
              <a:t>組合圖</a:t>
            </a:r>
            <a:endParaRPr lang="en-US" altLang="zh-TW" sz="1400" dirty="0" smtClean="0"/>
          </a:p>
          <a:p>
            <a:r>
              <a:rPr lang="zh-TW" altLang="en-US" sz="1400" dirty="0" smtClean="0"/>
              <a:t>需要重新簽出最新版</a:t>
            </a:r>
            <a:endParaRPr lang="zh-TW" altLang="en-US" sz="1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2274230" y="5742308"/>
            <a:ext cx="1613040" cy="488790"/>
            <a:chOff x="4921759" y="1949876"/>
            <a:chExt cx="2232705" cy="629539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4" name="文字方塊 33"/>
            <p:cNvSpPr txBox="1"/>
            <p:nvPr/>
          </p:nvSpPr>
          <p:spPr>
            <a:xfrm>
              <a:off x="5314625" y="2252383"/>
              <a:ext cx="72155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>
                  <a:solidFill>
                    <a:srgbClr val="FF0000"/>
                  </a:solidFill>
                </a:rPr>
                <a:t>A.2</a:t>
              </a:r>
              <a:r>
                <a:rPr lang="zh-TW" altLang="en-US" sz="1050" dirty="0" smtClean="0">
                  <a:solidFill>
                    <a:srgbClr val="FF0000"/>
                  </a:solidFill>
                </a:rPr>
                <a:t>版</a:t>
              </a:r>
              <a:endParaRPr lang="zh-TW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314625" y="1979116"/>
              <a:ext cx="18398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BSM-00127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272837" y="6205193"/>
            <a:ext cx="1613040" cy="488790"/>
            <a:chOff x="4921759" y="1949876"/>
            <a:chExt cx="2232705" cy="629539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39" name="文字方塊 38"/>
            <p:cNvSpPr txBox="1"/>
            <p:nvPr/>
          </p:nvSpPr>
          <p:spPr>
            <a:xfrm>
              <a:off x="5314625" y="2252383"/>
              <a:ext cx="72155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A.1</a:t>
              </a:r>
              <a:r>
                <a:rPr lang="zh-TW" altLang="en-US" sz="1050" dirty="0" smtClean="0"/>
                <a:t>版</a:t>
              </a:r>
              <a:endParaRPr lang="zh-TW" altLang="en-US" sz="1050" dirty="0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5314625" y="1979116"/>
              <a:ext cx="18398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BSM-00126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7015044" y="5831222"/>
            <a:ext cx="1613040" cy="488790"/>
            <a:chOff x="4921759" y="1949876"/>
            <a:chExt cx="2232705" cy="629539"/>
          </a:xfrm>
        </p:grpSpPr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43" name="文字方塊 42"/>
            <p:cNvSpPr txBox="1"/>
            <p:nvPr/>
          </p:nvSpPr>
          <p:spPr>
            <a:xfrm>
              <a:off x="5314625" y="2252383"/>
              <a:ext cx="72155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>
                  <a:solidFill>
                    <a:srgbClr val="FF0000"/>
                  </a:solidFill>
                </a:rPr>
                <a:t>A.1</a:t>
              </a:r>
              <a:r>
                <a:rPr lang="zh-TW" altLang="en-US" sz="1050" dirty="0" smtClean="0">
                  <a:solidFill>
                    <a:srgbClr val="FF0000"/>
                  </a:solidFill>
                </a:rPr>
                <a:t>版</a:t>
              </a:r>
              <a:endParaRPr lang="zh-TW" altLang="en-US" sz="1050" dirty="0">
                <a:solidFill>
                  <a:srgbClr val="FF0000"/>
                </a:solidFill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5314625" y="1979116"/>
              <a:ext cx="18398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BSM-00127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7013651" y="6294107"/>
            <a:ext cx="1613040" cy="488790"/>
            <a:chOff x="4921759" y="1949876"/>
            <a:chExt cx="2232705" cy="629539"/>
          </a:xfrm>
        </p:grpSpPr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759" y="1949876"/>
              <a:ext cx="510584" cy="548688"/>
            </a:xfrm>
            <a:prstGeom prst="rect">
              <a:avLst/>
            </a:prstGeom>
          </p:spPr>
        </p:pic>
        <p:sp>
          <p:nvSpPr>
            <p:cNvPr id="47" name="文字方塊 46"/>
            <p:cNvSpPr txBox="1"/>
            <p:nvPr/>
          </p:nvSpPr>
          <p:spPr>
            <a:xfrm>
              <a:off x="5314625" y="2252383"/>
              <a:ext cx="721558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A.1</a:t>
              </a:r>
              <a:r>
                <a:rPr lang="zh-TW" altLang="en-US" sz="1050" dirty="0" smtClean="0"/>
                <a:t>版</a:t>
              </a:r>
              <a:endParaRPr lang="zh-TW" altLang="en-US" sz="105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5314625" y="1979116"/>
              <a:ext cx="1839839" cy="32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 smtClean="0"/>
                <a:t>BSM-00126</a:t>
              </a:r>
              <a:r>
                <a:rPr lang="zh-TW" altLang="en-US" sz="1050" dirty="0" smtClean="0"/>
                <a:t>零件圖</a:t>
              </a:r>
              <a:endParaRPr lang="zh-TW" altLang="en-US" sz="1050" dirty="0"/>
            </a:p>
          </p:txBody>
        </p:sp>
      </p:grpSp>
      <p:sp>
        <p:nvSpPr>
          <p:cNvPr id="50" name="文字方塊 49"/>
          <p:cNvSpPr txBox="1"/>
          <p:nvPr/>
        </p:nvSpPr>
        <p:spPr>
          <a:xfrm>
            <a:off x="4639172" y="4462265"/>
            <a:ext cx="94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 smtClean="0"/>
              <a:t>結構差異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2529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Demo3-</a:t>
            </a:r>
            <a:r>
              <a:rPr lang="zh-TW" altLang="en-US" dirty="0"/>
              <a:t>差異更新功能將舊圖至最新版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705" y="1375668"/>
            <a:ext cx="9914022" cy="5378059"/>
          </a:xfrm>
          <a:prstGeom prst="rect">
            <a:avLst/>
          </a:prstGeom>
        </p:spPr>
      </p:pic>
      <p:grpSp>
        <p:nvGrpSpPr>
          <p:cNvPr id="49" name="群組 48"/>
          <p:cNvGrpSpPr/>
          <p:nvPr/>
        </p:nvGrpSpPr>
        <p:grpSpPr>
          <a:xfrm>
            <a:off x="248651" y="2319334"/>
            <a:ext cx="3251434" cy="478127"/>
            <a:chOff x="194808" y="2154945"/>
            <a:chExt cx="3251434" cy="478127"/>
          </a:xfrm>
        </p:grpSpPr>
        <p:sp>
          <p:nvSpPr>
            <p:cNvPr id="51" name="矩形 50"/>
            <p:cNvSpPr/>
            <p:nvPr/>
          </p:nvSpPr>
          <p:spPr>
            <a:xfrm>
              <a:off x="522612" y="2154945"/>
              <a:ext cx="2923630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當開啟</a:t>
              </a:r>
              <a:r>
                <a:rPr lang="zh-TW" altLang="en-US" sz="1400" dirty="0"/>
                <a:t>舊</a:t>
              </a:r>
              <a:r>
                <a:rPr lang="zh-TW" altLang="en-US" sz="1400" dirty="0" smtClean="0"/>
                <a:t>圖</a:t>
              </a:r>
              <a:r>
                <a:rPr lang="en-US" altLang="zh-TW" sz="1400" dirty="0" smtClean="0"/>
                <a:t>BSM-00382.asm</a:t>
              </a:r>
            </a:p>
            <a:p>
              <a:pPr algn="ctr"/>
              <a:r>
                <a:rPr lang="zh-TW" altLang="en-US" sz="1400" dirty="0" smtClean="0"/>
                <a:t>執行結構差異更新頁面</a:t>
              </a:r>
              <a:endParaRPr lang="zh-TW" altLang="en-US" sz="1400" dirty="0"/>
            </a:p>
          </p:txBody>
        </p:sp>
        <p:sp>
          <p:nvSpPr>
            <p:cNvPr id="52" name="橢圓 5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53" name="矩形 52"/>
          <p:cNvSpPr/>
          <p:nvPr/>
        </p:nvSpPr>
        <p:spPr>
          <a:xfrm>
            <a:off x="3354825" y="1586859"/>
            <a:ext cx="466828" cy="5887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4" name="群組 53"/>
          <p:cNvGrpSpPr/>
          <p:nvPr/>
        </p:nvGrpSpPr>
        <p:grpSpPr>
          <a:xfrm>
            <a:off x="7650701" y="2268650"/>
            <a:ext cx="3251434" cy="478127"/>
            <a:chOff x="194808" y="2154945"/>
            <a:chExt cx="3251434" cy="478127"/>
          </a:xfrm>
        </p:grpSpPr>
        <p:sp>
          <p:nvSpPr>
            <p:cNvPr id="55" name="矩形 54"/>
            <p:cNvSpPr/>
            <p:nvPr/>
          </p:nvSpPr>
          <p:spPr>
            <a:xfrm>
              <a:off x="522612" y="2154945"/>
              <a:ext cx="2923630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此頁面顯示客戶圖檔的狀態是否最新、可更新、需要重新簽入</a:t>
              </a:r>
              <a:endParaRPr lang="zh-TW" altLang="en-US" sz="1400" dirty="0"/>
            </a:p>
          </p:txBody>
        </p:sp>
        <p:sp>
          <p:nvSpPr>
            <p:cNvPr id="56" name="橢圓 5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387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Demo3-</a:t>
            </a:r>
            <a:r>
              <a:rPr lang="zh-TW" altLang="en-US" dirty="0"/>
              <a:t>差異更新功能將舊圖至最新版</a:t>
            </a:r>
            <a:endParaRPr lang="en-US" altLang="zh-TW" dirty="0"/>
          </a:p>
        </p:txBody>
      </p:sp>
      <p:grpSp>
        <p:nvGrpSpPr>
          <p:cNvPr id="49" name="群組 48"/>
          <p:cNvGrpSpPr/>
          <p:nvPr/>
        </p:nvGrpSpPr>
        <p:grpSpPr>
          <a:xfrm>
            <a:off x="842209" y="1894764"/>
            <a:ext cx="3633538" cy="888541"/>
            <a:chOff x="194808" y="2227681"/>
            <a:chExt cx="3633538" cy="888541"/>
          </a:xfrm>
        </p:grpSpPr>
        <p:sp>
          <p:nvSpPr>
            <p:cNvPr id="51" name="矩形 50"/>
            <p:cNvSpPr/>
            <p:nvPr/>
          </p:nvSpPr>
          <p:spPr>
            <a:xfrm>
              <a:off x="522612" y="2227681"/>
              <a:ext cx="3305734" cy="888541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在檔案結構上會比對</a:t>
              </a:r>
              <a:r>
                <a:rPr lang="en-US" altLang="zh-TW" sz="1400" dirty="0" smtClean="0"/>
                <a:t>PLM</a:t>
              </a:r>
              <a:r>
                <a:rPr lang="zh-TW" altLang="en-US" sz="1400" dirty="0" smtClean="0"/>
                <a:t> </a:t>
              </a:r>
              <a:r>
                <a:rPr lang="en-US" altLang="zh-TW" sz="1400" dirty="0" smtClean="0"/>
                <a:t>CAD</a:t>
              </a:r>
              <a:r>
                <a:rPr lang="zh-TW" altLang="en-US" sz="1400" dirty="0" smtClean="0"/>
                <a:t>是否存在，若本地檔案</a:t>
              </a:r>
              <a:r>
                <a:rPr lang="en-US" altLang="zh-TW" sz="1400" dirty="0" smtClean="0"/>
                <a:t>ID</a:t>
              </a:r>
              <a:r>
                <a:rPr lang="zh-TW" altLang="en-US" sz="1400" dirty="0" smtClean="0"/>
                <a:t>匹配</a:t>
              </a:r>
              <a:r>
                <a:rPr lang="en-US" altLang="zh-TW" sz="1400" dirty="0" smtClean="0"/>
                <a:t>PLM</a:t>
              </a:r>
              <a:r>
                <a:rPr lang="zh-TW" altLang="en-US" sz="1400" dirty="0" smtClean="0"/>
                <a:t> </a:t>
              </a:r>
              <a:r>
                <a:rPr lang="en-US" altLang="zh-TW" sz="1400" dirty="0" smtClean="0"/>
                <a:t>CAD</a:t>
              </a:r>
              <a:r>
                <a:rPr lang="zh-TW" altLang="en-US" sz="1400" dirty="0" smtClean="0"/>
                <a:t>物件</a:t>
              </a:r>
              <a:r>
                <a:rPr lang="en-US" altLang="zh-TW" sz="1400" dirty="0" smtClean="0"/>
                <a:t>ID</a:t>
              </a:r>
              <a:r>
                <a:rPr lang="zh-TW" altLang="en-US" sz="1400" dirty="0" smtClean="0">
                  <a:solidFill>
                    <a:schemeClr val="accent5"/>
                  </a:solidFill>
                </a:rPr>
                <a:t>不是最新版</a:t>
              </a:r>
              <a:r>
                <a:rPr lang="zh-TW" altLang="en-US" sz="1400" dirty="0" smtClean="0"/>
                <a:t>，則顯示</a:t>
              </a:r>
              <a:r>
                <a:rPr lang="zh-TW" altLang="en-US" sz="1400" b="1" dirty="0" smtClean="0">
                  <a:solidFill>
                    <a:srgbClr val="FFC000"/>
                  </a:solidFill>
                </a:rPr>
                <a:t>可更新</a:t>
              </a:r>
              <a:endParaRPr lang="en-US" altLang="zh-TW" sz="1400" b="1" dirty="0">
                <a:solidFill>
                  <a:srgbClr val="FFC000"/>
                </a:solidFill>
              </a:endParaRPr>
            </a:p>
            <a:p>
              <a:pPr algn="ctr"/>
              <a:endParaRPr lang="en-US" altLang="zh-TW" sz="1400" dirty="0" smtClean="0">
                <a:solidFill>
                  <a:srgbClr val="FFC000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156" y="1443152"/>
            <a:ext cx="6691697" cy="5248779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842209" y="5512260"/>
            <a:ext cx="5022249" cy="663951"/>
            <a:chOff x="194808" y="2227681"/>
            <a:chExt cx="5022249" cy="663951"/>
          </a:xfrm>
        </p:grpSpPr>
        <p:sp>
          <p:nvSpPr>
            <p:cNvPr id="13" name="矩形 12"/>
            <p:cNvSpPr/>
            <p:nvPr/>
          </p:nvSpPr>
          <p:spPr>
            <a:xfrm>
              <a:off x="522612" y="2227681"/>
              <a:ext cx="4694445" cy="663951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sz="1400" dirty="0" smtClean="0">
                  <a:solidFill>
                    <a:schemeClr val="tx1"/>
                  </a:solidFill>
                </a:rPr>
                <a:t>轉簽出按鈕</a:t>
              </a:r>
              <a:r>
                <a:rPr lang="en-US" altLang="zh-TW" sz="1400" dirty="0" smtClean="0">
                  <a:solidFill>
                    <a:schemeClr val="tx1"/>
                  </a:solidFill>
                </a:rPr>
                <a:t>:</a:t>
              </a:r>
              <a:r>
                <a:rPr lang="zh-TW" altLang="en-US" sz="1400" dirty="0" smtClean="0">
                  <a:solidFill>
                    <a:schemeClr val="tx1"/>
                  </a:solidFill>
                </a:rPr>
                <a:t>將打勾的圖檔</a:t>
              </a:r>
              <a:r>
                <a:rPr lang="zh-TW" altLang="en-US" sz="1400" dirty="0" smtClean="0">
                  <a:solidFill>
                    <a:srgbClr val="FF0000"/>
                  </a:solidFill>
                </a:rPr>
                <a:t>下載至原目錄覆蓋</a:t>
              </a:r>
              <a:r>
                <a:rPr lang="zh-TW" altLang="en-US" sz="1400" dirty="0" smtClean="0">
                  <a:solidFill>
                    <a:schemeClr val="tx1"/>
                  </a:solidFill>
                </a:rPr>
                <a:t>，並且上鎖</a:t>
              </a:r>
              <a:endParaRPr lang="en-US" altLang="zh-TW" sz="1400" dirty="0" smtClean="0">
                <a:solidFill>
                  <a:schemeClr val="tx1"/>
                </a:solidFill>
              </a:endParaRPr>
            </a:p>
            <a:p>
              <a:r>
                <a:rPr lang="zh-TW" altLang="en-US" sz="1400" dirty="0" smtClean="0">
                  <a:solidFill>
                    <a:schemeClr val="tx1"/>
                  </a:solidFill>
                </a:rPr>
                <a:t>下載按鈕</a:t>
              </a:r>
              <a:r>
                <a:rPr lang="en-US" altLang="zh-TW" sz="1400" dirty="0">
                  <a:solidFill>
                    <a:schemeClr val="tx1"/>
                  </a:solidFill>
                </a:rPr>
                <a:t>:</a:t>
              </a:r>
              <a:r>
                <a:rPr lang="zh-TW" altLang="en-US" sz="1400" dirty="0">
                  <a:solidFill>
                    <a:schemeClr val="tx1"/>
                  </a:solidFill>
                </a:rPr>
                <a:t>將打勾的圖檔</a:t>
              </a:r>
              <a:r>
                <a:rPr lang="zh-TW" altLang="en-US" sz="1400" dirty="0">
                  <a:solidFill>
                    <a:srgbClr val="FF0000"/>
                  </a:solidFill>
                </a:rPr>
                <a:t>下載至原目錄</a:t>
              </a:r>
              <a:r>
                <a:rPr lang="zh-TW" altLang="en-US" sz="1400" dirty="0" smtClean="0">
                  <a:solidFill>
                    <a:srgbClr val="FF0000"/>
                  </a:solidFill>
                </a:rPr>
                <a:t>覆蓋</a:t>
              </a:r>
              <a:endParaRPr lang="en-US" altLang="zh-TW" sz="1400" dirty="0">
                <a:solidFill>
                  <a:schemeClr val="tx1"/>
                </a:solidFill>
              </a:endParaRPr>
            </a:p>
            <a:p>
              <a:pPr algn="ctr"/>
              <a:endParaRPr lang="en-US" altLang="zh-TW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31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83355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Demo3-</a:t>
            </a:r>
            <a:r>
              <a:rPr lang="zh-TW" altLang="en-US" dirty="0"/>
              <a:t>差異更新功能將舊圖至最新版</a:t>
            </a:r>
            <a:endParaRPr lang="en-US" altLang="zh-TW" dirty="0"/>
          </a:p>
        </p:txBody>
      </p:sp>
      <p:grpSp>
        <p:nvGrpSpPr>
          <p:cNvPr id="49" name="群組 48"/>
          <p:cNvGrpSpPr/>
          <p:nvPr/>
        </p:nvGrpSpPr>
        <p:grpSpPr>
          <a:xfrm>
            <a:off x="842209" y="1894764"/>
            <a:ext cx="3633538" cy="567699"/>
            <a:chOff x="194808" y="2227681"/>
            <a:chExt cx="3633538" cy="567699"/>
          </a:xfrm>
        </p:grpSpPr>
        <p:sp>
          <p:nvSpPr>
            <p:cNvPr id="51" name="矩形 50"/>
            <p:cNvSpPr/>
            <p:nvPr/>
          </p:nvSpPr>
          <p:spPr>
            <a:xfrm>
              <a:off x="522612" y="2227681"/>
              <a:ext cx="3305734" cy="56769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>
                  <a:solidFill>
                    <a:schemeClr val="tx1"/>
                  </a:solidFill>
                </a:rPr>
                <a:t>將檔案勾選的檔案下載完畢，重新開啟頁面後，全部為最新版</a:t>
              </a:r>
              <a:endParaRPr lang="en-US" altLang="zh-TW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2" name="橢圓 51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964" y="1370963"/>
            <a:ext cx="6759357" cy="53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2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Demo4-</a:t>
            </a:r>
            <a:r>
              <a:rPr lang="zh-TW" altLang="en-US" dirty="0" smtClean="0"/>
              <a:t>簽入、送審簽核、改版送審、簽出、送審</a:t>
            </a:r>
            <a:endParaRPr 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508080" y="1813311"/>
            <a:ext cx="1679947" cy="1690132"/>
            <a:chOff x="508080" y="1813311"/>
            <a:chExt cx="1679947" cy="16901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4" name="文字方塊 3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677511" y="4238081"/>
            <a:ext cx="1242955" cy="1612287"/>
            <a:chOff x="677511" y="4238081"/>
            <a:chExt cx="1242955" cy="161228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2891656" y="1930400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</a:t>
            </a:r>
            <a:r>
              <a:rPr lang="zh-TW" altLang="en-US" dirty="0" smtClean="0"/>
              <a:t>圖編輯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337294" y="1930400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655286" y="1930400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891655" y="440225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337293" y="440225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en-US" altLang="zh-TW" dirty="0"/>
          </a:p>
          <a:p>
            <a:pPr algn="ctr"/>
            <a:r>
              <a:rPr lang="zh-TW" altLang="en-US" dirty="0"/>
              <a:t>再</a:t>
            </a:r>
            <a:r>
              <a:rPr lang="zh-TW" altLang="en-US" dirty="0" smtClean="0"/>
              <a:t>簽</a:t>
            </a:r>
            <a:r>
              <a:rPr lang="zh-TW" altLang="en-US" dirty="0"/>
              <a:t>入</a:t>
            </a:r>
            <a:endParaRPr lang="en-US" altLang="zh-TW" dirty="0" smtClean="0"/>
          </a:p>
        </p:txBody>
      </p:sp>
      <p:sp>
        <p:nvSpPr>
          <p:cNvPr id="16" name="矩形 15"/>
          <p:cNvSpPr/>
          <p:nvPr/>
        </p:nvSpPr>
        <p:spPr>
          <a:xfrm>
            <a:off x="7655285" y="4402253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11" name="直線單箭頭接點 10"/>
          <p:cNvCxnSpPr>
            <a:stCxn id="9" idx="3"/>
            <a:endCxn id="12" idx="1"/>
          </p:cNvCxnSpPr>
          <p:nvPr/>
        </p:nvCxnSpPr>
        <p:spPr>
          <a:xfrm>
            <a:off x="4687003" y="2300559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2" idx="3"/>
            <a:endCxn id="13" idx="1"/>
          </p:cNvCxnSpPr>
          <p:nvPr/>
        </p:nvCxnSpPr>
        <p:spPr>
          <a:xfrm>
            <a:off x="7132641" y="2300559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4" idx="3"/>
            <a:endCxn id="15" idx="1"/>
          </p:cNvCxnSpPr>
          <p:nvPr/>
        </p:nvCxnSpPr>
        <p:spPr>
          <a:xfrm>
            <a:off x="4687002" y="4772412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5" idx="3"/>
            <a:endCxn id="16" idx="1"/>
          </p:cNvCxnSpPr>
          <p:nvPr/>
        </p:nvCxnSpPr>
        <p:spPr>
          <a:xfrm>
            <a:off x="7132640" y="4772412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3" idx="2"/>
            <a:endCxn id="14" idx="0"/>
          </p:cNvCxnSpPr>
          <p:nvPr/>
        </p:nvCxnSpPr>
        <p:spPr>
          <a:xfrm rot="5400000">
            <a:off x="5305378" y="1154670"/>
            <a:ext cx="1731535" cy="4763631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90886" y="6150820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測試圖檔</a:t>
            </a:r>
            <a:r>
              <a:rPr lang="en-US" altLang="zh-TW" dirty="0" smtClean="0"/>
              <a:t>:BSM-00389.asm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68" y="5627783"/>
            <a:ext cx="1545496" cy="101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6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34884" b="31833"/>
          <a:stretch/>
        </p:blipFill>
        <p:spPr>
          <a:xfrm>
            <a:off x="611192" y="1982682"/>
            <a:ext cx="7938969" cy="467496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5323" y="1948178"/>
            <a:ext cx="250166" cy="25879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280" y="1989916"/>
            <a:ext cx="7727350" cy="482387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85330" y="2223443"/>
            <a:ext cx="466828" cy="5887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38294" y="2238005"/>
            <a:ext cx="1299769" cy="3303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存檔產生屬性</a:t>
            </a:r>
            <a:endParaRPr lang="zh-TW" altLang="en-US" sz="1400" dirty="0"/>
          </a:p>
        </p:txBody>
      </p:sp>
      <p:sp>
        <p:nvSpPr>
          <p:cNvPr id="15" name="橢圓 14"/>
          <p:cNvSpPr/>
          <p:nvPr/>
        </p:nvSpPr>
        <p:spPr>
          <a:xfrm>
            <a:off x="194808" y="2227681"/>
            <a:ext cx="327804" cy="33265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785330" y="2007340"/>
            <a:ext cx="1635055" cy="3303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打開屬性設定視窗</a:t>
            </a:r>
            <a:endParaRPr lang="zh-TW" altLang="en-US" sz="1400" dirty="0"/>
          </a:p>
        </p:txBody>
      </p:sp>
      <p:sp>
        <p:nvSpPr>
          <p:cNvPr id="18" name="橢圓 17"/>
          <p:cNvSpPr/>
          <p:nvPr/>
        </p:nvSpPr>
        <p:spPr>
          <a:xfrm>
            <a:off x="2514982" y="1996537"/>
            <a:ext cx="327804" cy="33265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9311081" y="1747186"/>
            <a:ext cx="1895912" cy="3303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紅色文字</a:t>
            </a:r>
            <a:r>
              <a:rPr lang="en-US" altLang="zh-TW" sz="1400" dirty="0" smtClean="0"/>
              <a:t>-</a:t>
            </a:r>
            <a:r>
              <a:rPr lang="zh-TW" altLang="en-US" sz="1400" dirty="0" smtClean="0"/>
              <a:t>必填欄位</a:t>
            </a:r>
            <a:endParaRPr lang="zh-TW" altLang="en-US" sz="1400" dirty="0"/>
          </a:p>
        </p:txBody>
      </p:sp>
      <p:sp>
        <p:nvSpPr>
          <p:cNvPr id="23" name="橢圓 22"/>
          <p:cNvSpPr/>
          <p:nvPr/>
        </p:nvSpPr>
        <p:spPr>
          <a:xfrm>
            <a:off x="9120810" y="1743525"/>
            <a:ext cx="327804" cy="33265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0073718" y="5919496"/>
            <a:ext cx="1895912" cy="33038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/>
              <a:t>儲存</a:t>
            </a:r>
            <a:endParaRPr lang="zh-TW" altLang="en-US" sz="1400" dirty="0"/>
          </a:p>
        </p:txBody>
      </p:sp>
      <p:sp>
        <p:nvSpPr>
          <p:cNvPr id="25" name="橢圓 24"/>
          <p:cNvSpPr/>
          <p:nvPr/>
        </p:nvSpPr>
        <p:spPr>
          <a:xfrm>
            <a:off x="9883447" y="5915835"/>
            <a:ext cx="327804" cy="33265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065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系統操作設定</a:t>
            </a:r>
            <a:endParaRPr lang="zh-TW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84" y="1377735"/>
            <a:ext cx="9332763" cy="52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6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34884" b="31833"/>
          <a:stretch/>
        </p:blipFill>
        <p:spPr>
          <a:xfrm>
            <a:off x="611192" y="1982682"/>
            <a:ext cx="7938969" cy="46749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188651" y="2274874"/>
            <a:ext cx="466828" cy="5887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05866" y="1930693"/>
            <a:ext cx="1639531" cy="344181"/>
            <a:chOff x="194808" y="2227681"/>
            <a:chExt cx="1639531" cy="344181"/>
          </a:xfrm>
        </p:grpSpPr>
        <p:sp>
          <p:nvSpPr>
            <p:cNvPr id="20" name="矩形 19"/>
            <p:cNvSpPr/>
            <p:nvPr/>
          </p:nvSpPr>
          <p:spPr>
            <a:xfrm>
              <a:off x="534570" y="2241474"/>
              <a:ext cx="1299769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打開簽入視窗</a:t>
              </a:r>
              <a:endParaRPr lang="zh-TW" altLang="en-US" sz="1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895" y="1909853"/>
            <a:ext cx="6790008" cy="4861981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3537584" y="1635970"/>
            <a:ext cx="2086183" cy="334049"/>
            <a:chOff x="9120810" y="1743525"/>
            <a:chExt cx="2086183" cy="334049"/>
          </a:xfrm>
        </p:grpSpPr>
        <p:sp>
          <p:nvSpPr>
            <p:cNvPr id="22" name="矩形 21"/>
            <p:cNvSpPr/>
            <p:nvPr/>
          </p:nvSpPr>
          <p:spPr>
            <a:xfrm>
              <a:off x="9311081" y="1747186"/>
              <a:ext cx="1895912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新圖全部簽入</a:t>
              </a:r>
              <a:endParaRPr lang="zh-TW" altLang="en-US" sz="1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9120810" y="1743525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</p:grpSp>
      <p:sp>
        <p:nvSpPr>
          <p:cNvPr id="26" name="矩形 25"/>
          <p:cNvSpPr/>
          <p:nvPr/>
        </p:nvSpPr>
        <p:spPr>
          <a:xfrm>
            <a:off x="4330753" y="2162771"/>
            <a:ext cx="724619" cy="29387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763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617873" y="2145623"/>
            <a:ext cx="1627573" cy="489393"/>
            <a:chOff x="194808" y="2149312"/>
            <a:chExt cx="1627573" cy="489393"/>
          </a:xfrm>
        </p:grpSpPr>
        <p:sp>
          <p:nvSpPr>
            <p:cNvPr id="20" name="矩形 19"/>
            <p:cNvSpPr/>
            <p:nvPr/>
          </p:nvSpPr>
          <p:spPr>
            <a:xfrm>
              <a:off x="522612" y="2149312"/>
              <a:ext cx="1299769" cy="48939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簽入完成後的</a:t>
              </a:r>
              <a:r>
                <a:rPr lang="en-US" altLang="zh-TW" sz="1400" dirty="0" smtClean="0"/>
                <a:t>PLM</a:t>
              </a:r>
              <a:r>
                <a:rPr lang="zh-TW" altLang="en-US" sz="1400" dirty="0" smtClean="0"/>
                <a:t>畫面</a:t>
              </a:r>
              <a:endParaRPr lang="zh-TW" altLang="en-US" sz="1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184" y="1375586"/>
            <a:ext cx="7652536" cy="54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38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34884" b="31833"/>
          <a:stretch/>
        </p:blipFill>
        <p:spPr>
          <a:xfrm>
            <a:off x="611192" y="1982682"/>
            <a:ext cx="7938969" cy="46749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14753" y="2246568"/>
            <a:ext cx="466828" cy="5887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971259" y="1730047"/>
            <a:ext cx="1949478" cy="344181"/>
            <a:chOff x="194808" y="2227681"/>
            <a:chExt cx="1949478" cy="344181"/>
          </a:xfrm>
        </p:grpSpPr>
        <p:sp>
          <p:nvSpPr>
            <p:cNvPr id="20" name="矩形 19"/>
            <p:cNvSpPr/>
            <p:nvPr/>
          </p:nvSpPr>
          <p:spPr>
            <a:xfrm>
              <a:off x="534570" y="2241474"/>
              <a:ext cx="1609716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打開個人簽核視窗</a:t>
              </a:r>
              <a:endParaRPr lang="zh-TW" altLang="en-US" sz="1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8860889" y="1628481"/>
            <a:ext cx="1822461" cy="344181"/>
            <a:chOff x="194808" y="2227681"/>
            <a:chExt cx="1822461" cy="344181"/>
          </a:xfrm>
        </p:grpSpPr>
        <p:sp>
          <p:nvSpPr>
            <p:cNvPr id="25" name="矩形 24"/>
            <p:cNvSpPr/>
            <p:nvPr/>
          </p:nvSpPr>
          <p:spPr>
            <a:xfrm>
              <a:off x="534570" y="2241474"/>
              <a:ext cx="1482699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點選建立送審單</a:t>
              </a:r>
              <a:endParaRPr lang="zh-TW" altLang="en-US" sz="1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676" y="2062703"/>
            <a:ext cx="7232007" cy="472480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820307" y="2246568"/>
            <a:ext cx="1035088" cy="417120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283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/>
          <a:srcRect r="34884" b="31833"/>
          <a:stretch/>
        </p:blipFill>
        <p:spPr>
          <a:xfrm>
            <a:off x="611192" y="1982682"/>
            <a:ext cx="7938969" cy="46749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911" y="1665196"/>
            <a:ext cx="7628015" cy="508968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114753" y="2246568"/>
            <a:ext cx="466828" cy="5887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1971259" y="1730047"/>
            <a:ext cx="2028419" cy="344181"/>
            <a:chOff x="194808" y="2227681"/>
            <a:chExt cx="2028419" cy="344181"/>
          </a:xfrm>
        </p:grpSpPr>
        <p:sp>
          <p:nvSpPr>
            <p:cNvPr id="20" name="矩形 19"/>
            <p:cNvSpPr/>
            <p:nvPr/>
          </p:nvSpPr>
          <p:spPr>
            <a:xfrm>
              <a:off x="534570" y="2241474"/>
              <a:ext cx="1688657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打開個人簽核視窗</a:t>
              </a:r>
              <a:endParaRPr lang="zh-TW" altLang="en-US" sz="1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0012820" y="6588550"/>
            <a:ext cx="1927007" cy="335152"/>
            <a:chOff x="194808" y="2227681"/>
            <a:chExt cx="1927007" cy="335152"/>
          </a:xfrm>
        </p:grpSpPr>
        <p:sp>
          <p:nvSpPr>
            <p:cNvPr id="22" name="矩形 21"/>
            <p:cNvSpPr/>
            <p:nvPr/>
          </p:nvSpPr>
          <p:spPr>
            <a:xfrm>
              <a:off x="556399" y="2232445"/>
              <a:ext cx="1565416" cy="330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產生</a:t>
              </a:r>
              <a:r>
                <a:rPr lang="en-US" altLang="zh-TW" sz="1400" dirty="0" smtClean="0"/>
                <a:t>DCO</a:t>
              </a:r>
              <a:r>
                <a:rPr lang="zh-TW" altLang="en-US" sz="1400" dirty="0" smtClean="0"/>
                <a:t>送審單</a:t>
              </a:r>
              <a:endParaRPr lang="zh-TW" altLang="en-US" sz="1400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4</a:t>
              </a:r>
              <a:endParaRPr lang="zh-TW" altLang="en-US" dirty="0"/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4739327" y="1594849"/>
            <a:ext cx="3153843" cy="335152"/>
            <a:chOff x="194808" y="2227681"/>
            <a:chExt cx="3153843" cy="335152"/>
          </a:xfrm>
        </p:grpSpPr>
        <p:sp>
          <p:nvSpPr>
            <p:cNvPr id="25" name="矩形 24"/>
            <p:cNvSpPr/>
            <p:nvPr/>
          </p:nvSpPr>
          <p:spPr>
            <a:xfrm>
              <a:off x="556399" y="2232445"/>
              <a:ext cx="2792252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將需要新增至送審單的圖號勾選</a:t>
              </a:r>
              <a:endParaRPr lang="zh-TW" altLang="en-US" sz="1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9481206" y="2835335"/>
            <a:ext cx="1258849" cy="335152"/>
            <a:chOff x="194808" y="2227681"/>
            <a:chExt cx="1258849" cy="335152"/>
          </a:xfrm>
        </p:grpSpPr>
        <p:sp>
          <p:nvSpPr>
            <p:cNvPr id="28" name="矩形 27"/>
            <p:cNvSpPr/>
            <p:nvPr/>
          </p:nvSpPr>
          <p:spPr>
            <a:xfrm>
              <a:off x="556399" y="2232445"/>
              <a:ext cx="897258" cy="3303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設定主旨</a:t>
              </a:r>
              <a:endParaRPr lang="zh-TW" altLang="en-US" sz="1400" dirty="0"/>
            </a:p>
          </p:txBody>
        </p:sp>
        <p:sp>
          <p:nvSpPr>
            <p:cNvPr id="29" name="橢圓 28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  <p:sp>
        <p:nvSpPr>
          <p:cNvPr id="30" name="矩形 29"/>
          <p:cNvSpPr/>
          <p:nvPr/>
        </p:nvSpPr>
        <p:spPr>
          <a:xfrm>
            <a:off x="9348124" y="2306870"/>
            <a:ext cx="2939802" cy="44948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0700501" y="6230601"/>
            <a:ext cx="913236" cy="38812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584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r="34884" b="31833"/>
          <a:stretch/>
        </p:blipFill>
        <p:spPr>
          <a:xfrm>
            <a:off x="611192" y="1989578"/>
            <a:ext cx="7938969" cy="467496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012" y="2051063"/>
            <a:ext cx="7239627" cy="4717189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3683003" y="1881876"/>
            <a:ext cx="1949478" cy="344181"/>
            <a:chOff x="194808" y="2227681"/>
            <a:chExt cx="1949478" cy="344181"/>
          </a:xfrm>
        </p:grpSpPr>
        <p:sp>
          <p:nvSpPr>
            <p:cNvPr id="20" name="矩形 19"/>
            <p:cNvSpPr/>
            <p:nvPr/>
          </p:nvSpPr>
          <p:spPr>
            <a:xfrm>
              <a:off x="534570" y="2241474"/>
              <a:ext cx="1609716" cy="3303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按下重新整理</a:t>
              </a:r>
              <a:endParaRPr lang="zh-TW" altLang="en-US" sz="1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4438994" y="2265827"/>
            <a:ext cx="951990" cy="36605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2436700" y="5070942"/>
            <a:ext cx="2143976" cy="471117"/>
            <a:chOff x="194808" y="2227681"/>
            <a:chExt cx="2143976" cy="471117"/>
          </a:xfrm>
        </p:grpSpPr>
        <p:sp>
          <p:nvSpPr>
            <p:cNvPr id="23" name="矩形 22"/>
            <p:cNvSpPr/>
            <p:nvPr/>
          </p:nvSpPr>
          <p:spPr>
            <a:xfrm>
              <a:off x="534569" y="2241474"/>
              <a:ext cx="1804215" cy="45732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點選</a:t>
              </a:r>
              <a:r>
                <a:rPr lang="en-US" altLang="zh-TW" sz="1400" dirty="0" smtClean="0"/>
                <a:t>DCO</a:t>
              </a:r>
              <a:r>
                <a:rPr lang="zh-TW" altLang="en-US" sz="1400" dirty="0" smtClean="0"/>
                <a:t>變更單，檢視受影響物件</a:t>
              </a:r>
              <a:endParaRPr lang="zh-TW" altLang="en-US" sz="1400" dirty="0"/>
            </a:p>
          </p:txBody>
        </p:sp>
        <p:sp>
          <p:nvSpPr>
            <p:cNvPr id="26" name="橢圓 2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2406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294" y="1560252"/>
            <a:ext cx="9338686" cy="5009816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249364" y="3018200"/>
            <a:ext cx="2521967" cy="567838"/>
            <a:chOff x="194808" y="2105160"/>
            <a:chExt cx="2521967" cy="567838"/>
          </a:xfrm>
        </p:grpSpPr>
        <p:sp>
          <p:nvSpPr>
            <p:cNvPr id="20" name="矩形 19"/>
            <p:cNvSpPr/>
            <p:nvPr/>
          </p:nvSpPr>
          <p:spPr>
            <a:xfrm>
              <a:off x="578882" y="2105160"/>
              <a:ext cx="2137893" cy="56783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/>
                <a:t>PLM</a:t>
              </a:r>
              <a:r>
                <a:rPr lang="zh-TW" altLang="en-US" sz="1400" dirty="0" smtClean="0"/>
                <a:t>可以打開</a:t>
              </a:r>
              <a:endParaRPr lang="en-US" altLang="zh-TW" sz="1400" dirty="0" smtClean="0"/>
            </a:p>
            <a:p>
              <a:pPr algn="ctr"/>
              <a:r>
                <a:rPr lang="en-US" altLang="zh-TW" sz="1400" dirty="0" smtClean="0"/>
                <a:t>DCO</a:t>
              </a:r>
              <a:r>
                <a:rPr lang="zh-TW" altLang="en-US" sz="1400" dirty="0" smtClean="0"/>
                <a:t>文件變更預覽</a:t>
              </a:r>
              <a:endParaRPr lang="en-US" altLang="zh-TW" sz="1400" dirty="0" smtClean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2601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r="34884" b="31833"/>
          <a:stretch/>
        </p:blipFill>
        <p:spPr>
          <a:xfrm>
            <a:off x="507664" y="1966113"/>
            <a:ext cx="7938969" cy="46749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304" y="2132113"/>
            <a:ext cx="7239627" cy="4717189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170262" y="2029789"/>
            <a:ext cx="2360465" cy="478127"/>
            <a:chOff x="194808" y="2227681"/>
            <a:chExt cx="2360465" cy="478127"/>
          </a:xfrm>
        </p:grpSpPr>
        <p:sp>
          <p:nvSpPr>
            <p:cNvPr id="20" name="矩形 19"/>
            <p:cNvSpPr/>
            <p:nvPr/>
          </p:nvSpPr>
          <p:spPr>
            <a:xfrm>
              <a:off x="522612" y="2227681"/>
              <a:ext cx="2032661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利用</a:t>
              </a:r>
              <a:r>
                <a:rPr lang="en-US" altLang="zh-TW" sz="1400" dirty="0" smtClean="0"/>
                <a:t>CAD</a:t>
              </a:r>
              <a:r>
                <a:rPr lang="zh-TW" altLang="en-US" sz="1400" dirty="0" smtClean="0"/>
                <a:t>整合進行簽核</a:t>
              </a:r>
              <a:endParaRPr lang="zh-TW" altLang="en-US" sz="1400" dirty="0"/>
            </a:p>
          </p:txBody>
        </p:sp>
        <p:sp>
          <p:nvSpPr>
            <p:cNvPr id="15" name="橢圓 14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1</a:t>
              </a:r>
              <a:endParaRPr lang="zh-TW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035812" y="2268852"/>
            <a:ext cx="466828" cy="58876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4951522" y="1727049"/>
            <a:ext cx="1952521" cy="478127"/>
            <a:chOff x="194808" y="2227681"/>
            <a:chExt cx="1952521" cy="478127"/>
          </a:xfrm>
        </p:grpSpPr>
        <p:sp>
          <p:nvSpPr>
            <p:cNvPr id="19" name="矩形 18"/>
            <p:cNvSpPr/>
            <p:nvPr/>
          </p:nvSpPr>
          <p:spPr>
            <a:xfrm>
              <a:off x="522613" y="2227681"/>
              <a:ext cx="1624716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選擇送審單編號</a:t>
              </a:r>
              <a:endParaRPr lang="zh-TW" altLang="en-US" sz="1400" dirty="0"/>
            </a:p>
          </p:txBody>
        </p:sp>
        <p:sp>
          <p:nvSpPr>
            <p:cNvPr id="21" name="橢圓 20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278447" y="5516968"/>
            <a:ext cx="1952521" cy="478127"/>
            <a:chOff x="194808" y="2227681"/>
            <a:chExt cx="1952521" cy="478127"/>
          </a:xfrm>
        </p:grpSpPr>
        <p:sp>
          <p:nvSpPr>
            <p:cNvPr id="26" name="矩形 25"/>
            <p:cNvSpPr/>
            <p:nvPr/>
          </p:nvSpPr>
          <p:spPr>
            <a:xfrm>
              <a:off x="522613" y="2227681"/>
              <a:ext cx="1624716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顯示簽核歷程</a:t>
              </a:r>
              <a:endParaRPr lang="zh-TW" altLang="en-US" sz="1400" dirty="0"/>
            </a:p>
          </p:txBody>
        </p:sp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3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2336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r="34884" b="31833"/>
          <a:stretch/>
        </p:blipFill>
        <p:spPr>
          <a:xfrm>
            <a:off x="507664" y="1966113"/>
            <a:ext cx="7938969" cy="467496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77" y="1744918"/>
            <a:ext cx="7239627" cy="4717189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/>
          <p:cNvGrpSpPr/>
          <p:nvPr/>
        </p:nvGrpSpPr>
        <p:grpSpPr>
          <a:xfrm>
            <a:off x="3683003" y="3126029"/>
            <a:ext cx="1952521" cy="478127"/>
            <a:chOff x="194808" y="2227681"/>
            <a:chExt cx="1952521" cy="478127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3" y="2227681"/>
              <a:ext cx="1624716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查看工作流程圖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82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2"/>
          <a:srcRect r="34884" b="31833"/>
          <a:stretch/>
        </p:blipFill>
        <p:spPr>
          <a:xfrm>
            <a:off x="507664" y="1966113"/>
            <a:ext cx="7938969" cy="467496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805" y="1948811"/>
            <a:ext cx="7232007" cy="4709568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/>
          <p:cNvGrpSpPr/>
          <p:nvPr/>
        </p:nvGrpSpPr>
        <p:grpSpPr>
          <a:xfrm>
            <a:off x="3520610" y="3382588"/>
            <a:ext cx="2770423" cy="478127"/>
            <a:chOff x="194808" y="2227681"/>
            <a:chExt cx="2770423" cy="478127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27681"/>
              <a:ext cx="2442619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執行簽審畫面點選是否完成</a:t>
              </a:r>
              <a:endParaRPr lang="zh-TW" altLang="en-US" sz="1400" dirty="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379742" y="5380119"/>
            <a:ext cx="1777819" cy="487829"/>
            <a:chOff x="194808" y="2227681"/>
            <a:chExt cx="1777819" cy="478127"/>
          </a:xfrm>
        </p:grpSpPr>
        <p:sp>
          <p:nvSpPr>
            <p:cNvPr id="18" name="橢圓 17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19" name="矩形 18"/>
            <p:cNvSpPr/>
            <p:nvPr/>
          </p:nvSpPr>
          <p:spPr>
            <a:xfrm>
              <a:off x="522613" y="2227681"/>
              <a:ext cx="1450014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選擇繳付關卡</a:t>
              </a:r>
              <a:endParaRPr lang="zh-TW" altLang="en-US" sz="1400" dirty="0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4016912" y="6170202"/>
            <a:ext cx="1777819" cy="487829"/>
            <a:chOff x="194808" y="2227681"/>
            <a:chExt cx="1777819" cy="478127"/>
          </a:xfrm>
        </p:grpSpPr>
        <p:sp>
          <p:nvSpPr>
            <p:cNvPr id="21" name="橢圓 20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522613" y="2227681"/>
              <a:ext cx="1450014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完成送出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021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77" y="1744918"/>
            <a:ext cx="4936553" cy="519583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80237" y="54786"/>
            <a:ext cx="1679947" cy="1690132"/>
            <a:chOff x="508080" y="1813311"/>
            <a:chExt cx="1679947" cy="169013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173" y="1813311"/>
              <a:ext cx="1089762" cy="1221059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508080" y="3134111"/>
              <a:ext cx="1679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Administrator</a:t>
              </a:r>
              <a:endParaRPr lang="zh-TW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2785330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舊圖</a:t>
            </a:r>
            <a:r>
              <a:rPr lang="zh-TW" altLang="en-US" dirty="0" smtClean="0"/>
              <a:t>編輯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存檔簽入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230968" y="484372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建立送審單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548960" y="484372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簽核送審單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7" idx="3"/>
            <a:endCxn id="8" idx="1"/>
          </p:cNvCxnSpPr>
          <p:nvPr/>
        </p:nvCxnSpPr>
        <p:spPr>
          <a:xfrm>
            <a:off x="4580677" y="854531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>
            <a:off x="7026315" y="854531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群組 24"/>
          <p:cNvGrpSpPr/>
          <p:nvPr/>
        </p:nvGrpSpPr>
        <p:grpSpPr>
          <a:xfrm>
            <a:off x="234998" y="4342642"/>
            <a:ext cx="2770423" cy="478127"/>
            <a:chOff x="194808" y="2227681"/>
            <a:chExt cx="2770423" cy="478127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27681"/>
              <a:ext cx="2442619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送簽完成後，工作流程結束</a:t>
              </a:r>
              <a:endParaRPr lang="zh-TW" altLang="en-US" sz="1400" dirty="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306" y="1465776"/>
            <a:ext cx="8023028" cy="4304020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4851071" y="5638084"/>
            <a:ext cx="4350488" cy="478127"/>
            <a:chOff x="194808" y="2227681"/>
            <a:chExt cx="4350488" cy="478127"/>
          </a:xfrm>
        </p:grpSpPr>
        <p:sp>
          <p:nvSpPr>
            <p:cNvPr id="29" name="橢圓 28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30" name="矩形 29"/>
            <p:cNvSpPr/>
            <p:nvPr/>
          </p:nvSpPr>
          <p:spPr>
            <a:xfrm>
              <a:off x="522612" y="2227681"/>
              <a:ext cx="4022684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送簽完成後，</a:t>
              </a:r>
              <a:r>
                <a:rPr lang="en-US" altLang="zh-TW" sz="1400" dirty="0" smtClean="0"/>
                <a:t>CAD</a:t>
              </a:r>
              <a:r>
                <a:rPr lang="zh-TW" altLang="en-US" sz="1400" dirty="0" smtClean="0"/>
                <a:t>物件狀態轉換成</a:t>
              </a:r>
              <a:r>
                <a:rPr lang="en-US" altLang="zh-TW" sz="1400" dirty="0" smtClean="0"/>
                <a:t>Released</a:t>
              </a:r>
              <a:endParaRPr lang="zh-TW" altLang="en-US" sz="1400" dirty="0"/>
            </a:p>
          </p:txBody>
        </p:sp>
      </p:grpSp>
      <p:sp>
        <p:nvSpPr>
          <p:cNvPr id="31" name="矩形 30"/>
          <p:cNvSpPr/>
          <p:nvPr/>
        </p:nvSpPr>
        <p:spPr>
          <a:xfrm>
            <a:off x="8122689" y="2492518"/>
            <a:ext cx="508193" cy="307940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30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圖檔屬性設定</a:t>
            </a:r>
            <a:endParaRPr 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89" y="1695740"/>
            <a:ext cx="8801863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426" b="3445"/>
          <a:stretch/>
        </p:blipFill>
        <p:spPr>
          <a:xfrm>
            <a:off x="1830131" y="1342028"/>
            <a:ext cx="10112730" cy="5515972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4417621" y="1738273"/>
            <a:ext cx="2044245" cy="478127"/>
            <a:chOff x="194808" y="2227681"/>
            <a:chExt cx="2044245" cy="478127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3" y="2227681"/>
              <a:ext cx="1716440" cy="47812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打開個人簽核頁面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3969406" y="1617590"/>
            <a:ext cx="378927" cy="4480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5" name="群組 34"/>
          <p:cNvGrpSpPr/>
          <p:nvPr/>
        </p:nvGrpSpPr>
        <p:grpSpPr>
          <a:xfrm>
            <a:off x="8082882" y="2798288"/>
            <a:ext cx="1608597" cy="332657"/>
            <a:chOff x="194808" y="2227681"/>
            <a:chExt cx="1608597" cy="332657"/>
          </a:xfrm>
        </p:grpSpPr>
        <p:sp>
          <p:nvSpPr>
            <p:cNvPr id="36" name="橢圓 3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522612" y="2227682"/>
              <a:ext cx="1280793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建立送審單</a:t>
              </a:r>
              <a:endParaRPr lang="zh-TW" altLang="en-US" sz="1400" dirty="0"/>
            </a:p>
          </p:txBody>
        </p:sp>
      </p:grpSp>
      <p:sp>
        <p:nvSpPr>
          <p:cNvPr id="38" name="矩形 37"/>
          <p:cNvSpPr/>
          <p:nvPr/>
        </p:nvSpPr>
        <p:spPr>
          <a:xfrm>
            <a:off x="8777556" y="2303281"/>
            <a:ext cx="716016" cy="224017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/>
          <p:cNvGrpSpPr/>
          <p:nvPr/>
        </p:nvGrpSpPr>
        <p:grpSpPr>
          <a:xfrm>
            <a:off x="39045" y="1876675"/>
            <a:ext cx="2692831" cy="536239"/>
            <a:chOff x="194808" y="2220612"/>
            <a:chExt cx="2692831" cy="536239"/>
          </a:xfrm>
        </p:grpSpPr>
        <p:sp>
          <p:nvSpPr>
            <p:cNvPr id="40" name="橢圓 3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543372" y="2220612"/>
              <a:ext cx="2344267" cy="536239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先下載或複製已簽入原檔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打開</a:t>
              </a:r>
              <a:r>
                <a:rPr lang="en-US" altLang="zh-TW" sz="1400" dirty="0" smtClean="0"/>
                <a:t>BSM-00389</a:t>
              </a:r>
              <a:r>
                <a:rPr lang="zh-TW" altLang="en-US" sz="1400" dirty="0" smtClean="0"/>
                <a:t>圖檔</a:t>
              </a:r>
              <a:endParaRPr lang="en-US" altLang="zh-TW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174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315" y="1473604"/>
            <a:ext cx="7302834" cy="4946268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585207" y="2047042"/>
            <a:ext cx="2309068" cy="701989"/>
            <a:chOff x="194808" y="2227681"/>
            <a:chExt cx="2309068" cy="701989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27682"/>
              <a:ext cx="1981264" cy="701988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點選需要變更的圖號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這裡選擇</a:t>
              </a:r>
              <a:r>
                <a:rPr lang="en-US" altLang="zh-TW" sz="1400" dirty="0"/>
                <a:t>BSM-00227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7560237" y="2416375"/>
            <a:ext cx="1608597" cy="332657"/>
            <a:chOff x="194808" y="2227681"/>
            <a:chExt cx="1608597" cy="332657"/>
          </a:xfrm>
        </p:grpSpPr>
        <p:sp>
          <p:nvSpPr>
            <p:cNvPr id="36" name="橢圓 3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522612" y="2227682"/>
              <a:ext cx="1280793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設定主旨</a:t>
              </a:r>
              <a:endParaRPr lang="zh-TW" altLang="en-US" sz="1400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7456079" y="6338208"/>
            <a:ext cx="1608597" cy="332657"/>
            <a:chOff x="194808" y="2227681"/>
            <a:chExt cx="1608597" cy="332657"/>
          </a:xfrm>
        </p:grpSpPr>
        <p:sp>
          <p:nvSpPr>
            <p:cNvPr id="39" name="橢圓 38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522612" y="2227682"/>
              <a:ext cx="1280793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產生送審單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131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585207" y="2047042"/>
            <a:ext cx="2163446" cy="505333"/>
            <a:chOff x="194808" y="2227681"/>
            <a:chExt cx="2163446" cy="505333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27681"/>
              <a:ext cx="1835642" cy="50533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個人簽核頁面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點選重新整理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46" y="1849633"/>
            <a:ext cx="7247248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4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9" y="2047042"/>
            <a:ext cx="7232007" cy="4701947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2302781" y="1610231"/>
            <a:ext cx="2163446" cy="505334"/>
            <a:chOff x="194808" y="2227681"/>
            <a:chExt cx="2163446" cy="505334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27682"/>
              <a:ext cx="1835642" cy="50533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確認變更的圖檔並送審下一關卡變版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511" y="1130113"/>
            <a:ext cx="7262489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2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585207" y="1960703"/>
            <a:ext cx="2163446" cy="505333"/>
            <a:chOff x="194808" y="2141342"/>
            <a:chExt cx="2163446" cy="505333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141342"/>
              <a:ext cx="1835642" cy="50533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個人簽核頁面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點選重新整理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02" y="1960703"/>
            <a:ext cx="7239627" cy="472480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6971719" y="4809765"/>
            <a:ext cx="2507952" cy="505333"/>
            <a:chOff x="194808" y="2141342"/>
            <a:chExt cx="2507952" cy="505333"/>
          </a:xfrm>
        </p:grpSpPr>
        <p:sp>
          <p:nvSpPr>
            <p:cNvPr id="16" name="橢圓 15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522611" y="2141342"/>
              <a:ext cx="2180149" cy="50533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點選下載進行更改圖檔</a:t>
              </a:r>
              <a:endParaRPr lang="zh-TW" altLang="en-US" sz="14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4065209" y="4809766"/>
            <a:ext cx="2507952" cy="505333"/>
            <a:chOff x="194808" y="2141342"/>
            <a:chExt cx="2507952" cy="505333"/>
          </a:xfrm>
        </p:grpSpPr>
        <p:sp>
          <p:nvSpPr>
            <p:cNvPr id="31" name="橢圓 30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2611" y="2141342"/>
              <a:ext cx="2180149" cy="50533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確認從</a:t>
              </a:r>
              <a:r>
                <a:rPr lang="en-US" altLang="zh-TW" sz="1400" dirty="0" smtClean="0"/>
                <a:t>A</a:t>
              </a:r>
              <a:r>
                <a:rPr lang="zh-TW" altLang="en-US" sz="1400" dirty="0" smtClean="0"/>
                <a:t>版跳至</a:t>
              </a:r>
              <a:r>
                <a:rPr lang="en-US" altLang="zh-TW" sz="1400" dirty="0" smtClean="0"/>
                <a:t>B</a:t>
              </a:r>
              <a:r>
                <a:rPr lang="zh-TW" altLang="en-US" sz="1400" dirty="0" smtClean="0"/>
                <a:t>版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80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519" y="1494087"/>
            <a:ext cx="7498730" cy="5075360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384518" y="2459544"/>
            <a:ext cx="2471001" cy="755604"/>
            <a:chOff x="96485" y="2184511"/>
            <a:chExt cx="2471001" cy="755604"/>
          </a:xfrm>
        </p:grpSpPr>
        <p:sp>
          <p:nvSpPr>
            <p:cNvPr id="27" name="橢圓 26"/>
            <p:cNvSpPr/>
            <p:nvPr/>
          </p:nvSpPr>
          <p:spPr>
            <a:xfrm>
              <a:off x="96485" y="218451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184511"/>
              <a:ext cx="2044874" cy="75560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下載時顯示此圖檔結構</a:t>
              </a:r>
              <a:endParaRPr lang="en-US" altLang="zh-TW" sz="1400" dirty="0" smtClean="0"/>
            </a:p>
            <a:p>
              <a:pPr algn="ctr"/>
              <a:r>
                <a:rPr lang="zh-TW" altLang="en-US" sz="1400" dirty="0" smtClean="0"/>
                <a:t>此時下載的版本為</a:t>
              </a:r>
              <a:r>
                <a:rPr lang="en-US" altLang="zh-TW" sz="1400" dirty="0" smtClean="0"/>
                <a:t>B</a:t>
              </a:r>
              <a:r>
                <a:rPr lang="zh-TW" altLang="en-US" sz="1400" dirty="0" smtClean="0"/>
                <a:t>版、版次為</a:t>
              </a:r>
              <a:r>
                <a:rPr lang="en-US" altLang="zh-TW" sz="1400" dirty="0" smtClean="0"/>
                <a:t>2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1231264" y="5565291"/>
            <a:ext cx="1624255" cy="418995"/>
            <a:chOff x="194808" y="2227681"/>
            <a:chExt cx="1624255" cy="418995"/>
          </a:xfrm>
        </p:grpSpPr>
        <p:sp>
          <p:nvSpPr>
            <p:cNvPr id="28" name="橢圓 27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2</a:t>
              </a:r>
              <a:endParaRPr lang="zh-TW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522612" y="2227681"/>
              <a:ext cx="1296451" cy="418995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設定下載目錄</a:t>
              </a:r>
              <a:endParaRPr lang="zh-TW" altLang="en-US" sz="1400" dirty="0"/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8396715" y="6282233"/>
            <a:ext cx="1624255" cy="418995"/>
            <a:chOff x="194808" y="2227681"/>
            <a:chExt cx="1624255" cy="418995"/>
          </a:xfrm>
        </p:grpSpPr>
        <p:sp>
          <p:nvSpPr>
            <p:cNvPr id="31" name="橢圓 30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2612" y="2227681"/>
              <a:ext cx="1296451" cy="418995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確認後下</a:t>
              </a:r>
              <a:r>
                <a:rPr lang="zh-TW" altLang="en-US" sz="1400" dirty="0"/>
                <a:t>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20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14" y="1991305"/>
            <a:ext cx="7492779" cy="4214688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842572" y="2133381"/>
            <a:ext cx="2372678" cy="418995"/>
            <a:chOff x="194808" y="2216483"/>
            <a:chExt cx="2372678" cy="418995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16483"/>
              <a:ext cx="2044874" cy="418995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下載完畢自動開啟圖檔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2597562" y="2743200"/>
            <a:ext cx="1918779" cy="178508"/>
          </a:xfrm>
          <a:prstGeom prst="straightConnector1">
            <a:avLst/>
          </a:prstGeom>
          <a:ln w="41275"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2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83" y="1494087"/>
            <a:ext cx="9113003" cy="4936210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313651" y="2502713"/>
            <a:ext cx="2372678" cy="574784"/>
            <a:chOff x="194808" y="2216483"/>
            <a:chExt cx="2372678" cy="574784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22612" y="2216483"/>
              <a:ext cx="2044874" cy="57478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修改此</a:t>
              </a:r>
              <a:r>
                <a:rPr lang="en-US" altLang="zh-TW" sz="1400" dirty="0" smtClean="0"/>
                <a:t>BSM-00227</a:t>
              </a:r>
              <a:r>
                <a:rPr lang="zh-TW" altLang="en-US" sz="1400" dirty="0" smtClean="0"/>
                <a:t>圖檔屬性後儲存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0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560" y="1678753"/>
            <a:ext cx="9438968" cy="5117690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379930" y="2224175"/>
            <a:ext cx="2088656" cy="343854"/>
            <a:chOff x="194808" y="2216483"/>
            <a:chExt cx="2088656" cy="343854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6856" y="2216483"/>
              <a:ext cx="1706608" cy="34385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儲存後點選簽入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938026" y="1877836"/>
            <a:ext cx="498179" cy="51826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479072" y="2774541"/>
            <a:ext cx="453270" cy="30903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39" y="1678753"/>
            <a:ext cx="9016181" cy="4836805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3681069" y="3520502"/>
            <a:ext cx="2314109" cy="576653"/>
            <a:chOff x="194808" y="2227680"/>
            <a:chExt cx="2314109" cy="576653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69927" y="2227680"/>
              <a:ext cx="1938990" cy="57665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簽入完成後由</a:t>
              </a:r>
              <a:r>
                <a:rPr lang="en-US" altLang="zh-TW" sz="1400" dirty="0" smtClean="0"/>
                <a:t>B2</a:t>
              </a:r>
              <a:r>
                <a:rPr lang="zh-TW" altLang="en-US" sz="1400" dirty="0" smtClean="0"/>
                <a:t>版變更成</a:t>
              </a:r>
              <a:r>
                <a:rPr lang="en-US" altLang="zh-TW" sz="1400" dirty="0" smtClean="0"/>
                <a:t>B3</a:t>
              </a:r>
              <a:r>
                <a:rPr lang="zh-TW" altLang="en-US" sz="1400" dirty="0" smtClean="0"/>
                <a:t>版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172008" y="3129190"/>
            <a:ext cx="1143192" cy="46941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35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圖檔屬性設定</a:t>
            </a:r>
            <a:r>
              <a:rPr lang="en-US" altLang="zh-TW" dirty="0" smtClean="0"/>
              <a:t>(.par)</a:t>
            </a:r>
            <a:endParaRPr 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32" y="1283368"/>
            <a:ext cx="7125317" cy="5616427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37132"/>
              </p:ext>
            </p:extLst>
          </p:nvPr>
        </p:nvGraphicFramePr>
        <p:xfrm>
          <a:off x="7791114" y="3521950"/>
          <a:ext cx="3221790" cy="206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95"/>
                <a:gridCol w="1610895"/>
              </a:tblGrid>
              <a:tr h="2990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搜尋結果欄位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搜尋欄位</a:t>
                      </a:r>
                      <a:endParaRPr lang="zh-TW" altLang="en-US" sz="1200" dirty="0"/>
                    </a:p>
                  </a:txBody>
                  <a:tcPr/>
                </a:tc>
              </a:tr>
              <a:tr h="2085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locked_by_id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created_by_id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modified_on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minor_rev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generation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6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群組 24"/>
          <p:cNvGrpSpPr/>
          <p:nvPr/>
        </p:nvGrpSpPr>
        <p:grpSpPr>
          <a:xfrm>
            <a:off x="2162197" y="3187288"/>
            <a:ext cx="2743017" cy="576653"/>
            <a:chOff x="194808" y="2227680"/>
            <a:chExt cx="2743017" cy="576653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69927" y="2227680"/>
              <a:ext cx="2367898" cy="57665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接下來繼續送審至結束流程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925" y="1678753"/>
            <a:ext cx="4959962" cy="46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063" y="1846302"/>
            <a:ext cx="8703326" cy="4668972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95286" y="4256672"/>
            <a:ext cx="3050869" cy="873267"/>
            <a:chOff x="194808" y="2227680"/>
            <a:chExt cx="3050869" cy="873267"/>
          </a:xfrm>
        </p:grpSpPr>
        <p:sp>
          <p:nvSpPr>
            <p:cNvPr id="27" name="橢圓 26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569927" y="2227680"/>
              <a:ext cx="2675750" cy="873267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簽入完成後父階工程圖的子階，其</a:t>
              </a:r>
              <a:r>
                <a:rPr lang="en-US" altLang="zh-TW" sz="1400" dirty="0" smtClean="0"/>
                <a:t>BSM-00227</a:t>
              </a:r>
              <a:r>
                <a:rPr lang="zh-TW" altLang="en-US" sz="1400" dirty="0" smtClean="0"/>
                <a:t>圖號也是</a:t>
              </a:r>
              <a:r>
                <a:rPr lang="en-US" altLang="zh-TW" sz="1400" dirty="0" smtClean="0"/>
                <a:t>B3</a:t>
              </a:r>
              <a:r>
                <a:rPr lang="zh-TW" altLang="en-US" sz="1400" dirty="0" smtClean="0"/>
                <a:t>版</a:t>
              </a:r>
              <a:endParaRPr lang="zh-TW" altLang="en-US" sz="1400" dirty="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105108" y="66466"/>
            <a:ext cx="1242955" cy="1612287"/>
            <a:chOff x="677511" y="4238081"/>
            <a:chExt cx="1242955" cy="1612287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511" y="4238081"/>
              <a:ext cx="1242955" cy="1242955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996661" y="548103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C01</a:t>
              </a:r>
              <a:endParaRPr lang="zh-TW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3319252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建立變更送審單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764890" y="230638"/>
            <a:ext cx="1795347" cy="74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簽出圖檔修改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082882" y="230638"/>
            <a:ext cx="1795347" cy="7403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繼續變更送審</a:t>
            </a:r>
            <a:endParaRPr lang="zh-TW" altLang="en-US" dirty="0"/>
          </a:p>
        </p:txBody>
      </p:sp>
      <p:cxnSp>
        <p:nvCxnSpPr>
          <p:cNvPr id="32" name="直線單箭頭接點 31"/>
          <p:cNvCxnSpPr>
            <a:stCxn id="22" idx="3"/>
            <a:endCxn id="23" idx="1"/>
          </p:cNvCxnSpPr>
          <p:nvPr/>
        </p:nvCxnSpPr>
        <p:spPr>
          <a:xfrm>
            <a:off x="5114599" y="600797"/>
            <a:ext cx="650291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stCxn id="23" idx="3"/>
            <a:endCxn id="24" idx="1"/>
          </p:cNvCxnSpPr>
          <p:nvPr/>
        </p:nvCxnSpPr>
        <p:spPr>
          <a:xfrm>
            <a:off x="7560237" y="600797"/>
            <a:ext cx="522645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506300" y="5531427"/>
            <a:ext cx="1143192" cy="46941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385302" y="5424407"/>
            <a:ext cx="542440" cy="57643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5681713" y="4797283"/>
            <a:ext cx="3111335" cy="332656"/>
            <a:chOff x="194808" y="2227681"/>
            <a:chExt cx="3111335" cy="332656"/>
          </a:xfrm>
        </p:grpSpPr>
        <p:sp>
          <p:nvSpPr>
            <p:cNvPr id="30" name="橢圓 29"/>
            <p:cNvSpPr/>
            <p:nvPr/>
          </p:nvSpPr>
          <p:spPr>
            <a:xfrm>
              <a:off x="194808" y="2227681"/>
              <a:ext cx="327804" cy="33265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2</a:t>
              </a:r>
              <a:endParaRPr lang="zh-TW" altLang="en-US" dirty="0"/>
            </a:p>
          </p:txBody>
        </p:sp>
        <p:sp>
          <p:nvSpPr>
            <p:cNvPr id="31" name="矩形 30"/>
            <p:cNvSpPr/>
            <p:nvPr/>
          </p:nvSpPr>
          <p:spPr>
            <a:xfrm>
              <a:off x="569927" y="2227681"/>
              <a:ext cx="2736216" cy="33265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dirty="0" smtClean="0"/>
                <a:t>送審結束後狀態變為</a:t>
              </a:r>
              <a:r>
                <a:rPr lang="en-US" altLang="zh-TW" sz="1400" dirty="0" smtClean="0"/>
                <a:t>Released</a:t>
              </a:r>
              <a:endParaRPr lang="zh-TW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3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矩形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dirty="0"/>
              <a:t>問答集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237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圖檔屬性設定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psm</a:t>
            </a:r>
            <a:r>
              <a:rPr lang="en-US" altLang="zh-TW" dirty="0" smtClean="0"/>
              <a:t>)</a:t>
            </a:r>
            <a:endParaRPr 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37132"/>
              </p:ext>
            </p:extLst>
          </p:nvPr>
        </p:nvGraphicFramePr>
        <p:xfrm>
          <a:off x="7791114" y="3521950"/>
          <a:ext cx="3221790" cy="206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95"/>
                <a:gridCol w="1610895"/>
              </a:tblGrid>
              <a:tr h="2990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搜尋結果欄位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搜尋欄位</a:t>
                      </a:r>
                      <a:endParaRPr lang="zh-TW" altLang="en-US" sz="1200" dirty="0"/>
                    </a:p>
                  </a:txBody>
                  <a:tcPr/>
                </a:tc>
              </a:tr>
              <a:tr h="2085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locked_by_id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created_by_id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modified_on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minor_rev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generation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74" y="1283368"/>
            <a:ext cx="7209145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圖檔屬性設定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dft</a:t>
            </a:r>
            <a:r>
              <a:rPr lang="en-US" altLang="zh-TW" dirty="0" smtClean="0"/>
              <a:t>)</a:t>
            </a:r>
            <a:endParaRPr 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37132"/>
              </p:ext>
            </p:extLst>
          </p:nvPr>
        </p:nvGraphicFramePr>
        <p:xfrm>
          <a:off x="7791114" y="3521950"/>
          <a:ext cx="3221790" cy="206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95"/>
                <a:gridCol w="1610895"/>
              </a:tblGrid>
              <a:tr h="2990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搜尋結果欄位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搜尋欄位</a:t>
                      </a:r>
                      <a:endParaRPr lang="zh-TW" altLang="en-US" sz="1200" dirty="0"/>
                    </a:p>
                  </a:txBody>
                  <a:tcPr/>
                </a:tc>
              </a:tr>
              <a:tr h="2085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locked_by_id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created_by_id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modified_on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minor_rev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generation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11" y="1283368"/>
            <a:ext cx="7079593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矩形 2"/>
          <p:cNvSpPr>
            <a:spLocks noGrp="1" noChangeArrowheads="1"/>
          </p:cNvSpPr>
          <p:nvPr>
            <p:ph type="title"/>
          </p:nvPr>
        </p:nvSpPr>
        <p:spPr>
          <a:xfrm>
            <a:off x="677511" y="609600"/>
            <a:ext cx="8598907" cy="673768"/>
          </a:xfrm>
        </p:spPr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環境設定</a:t>
            </a:r>
            <a:r>
              <a:rPr lang="en-US" altLang="zh-TW" dirty="0" smtClean="0"/>
              <a:t>-</a:t>
            </a:r>
            <a:r>
              <a:rPr lang="zh-TW" altLang="en-US" dirty="0" smtClean="0"/>
              <a:t>圖檔屬性設定</a:t>
            </a:r>
            <a:r>
              <a:rPr lang="en-US" altLang="zh-TW" dirty="0" smtClean="0"/>
              <a:t>(.</a:t>
            </a:r>
            <a:r>
              <a:rPr lang="en-US" altLang="zh-TW" dirty="0" err="1" smtClean="0"/>
              <a:t>asm</a:t>
            </a:r>
            <a:r>
              <a:rPr lang="en-US" altLang="zh-TW" dirty="0" smtClean="0"/>
              <a:t>)</a:t>
            </a:r>
            <a:endParaRPr 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348656"/>
              </p:ext>
            </p:extLst>
          </p:nvPr>
        </p:nvGraphicFramePr>
        <p:xfrm>
          <a:off x="7237662" y="1758880"/>
          <a:ext cx="3221790" cy="206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895"/>
                <a:gridCol w="1610895"/>
              </a:tblGrid>
              <a:tr h="2990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搜尋結果欄位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搜尋欄位</a:t>
                      </a:r>
                      <a:endParaRPr lang="zh-TW" altLang="en-US" sz="1200" dirty="0"/>
                    </a:p>
                  </a:txBody>
                  <a:tcPr/>
                </a:tc>
              </a:tr>
              <a:tr h="2085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item_number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name</a:t>
                      </a:r>
                    </a:p>
                  </a:txBody>
                  <a:tcPr marL="7620" marR="7620" marT="7620" marB="0"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configuration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7" y="1652336"/>
            <a:ext cx="5687818" cy="465366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22" y="4624080"/>
            <a:ext cx="5733878" cy="20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9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Microsoft JhengHei UI">
      <a:majorFont>
        <a:latin typeface="Microsoft JhengHei UI"/>
        <a:ea typeface="Microsoft JhengHei UI"/>
        <a:cs typeface=""/>
      </a:majorFont>
      <a:minorFont>
        <a:latin typeface="Microsoft JhengHei UI"/>
        <a:ea typeface="Microsoft JhengHei UI"/>
        <a:cs typeface="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lesStrategy_FacetGreenTheme_16x9_TP103418064" id="{F603BFB1-11DF-4227-8F78-DFB6E6A3794F}" vid="{ACF71F8F-BA3C-4B03-BE54-5A5BE7D31FB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6836B0F-2395-43B9-BBEF-90A78CA70F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銷售策略簡報，Facet 佈景主題 (寬螢幕)</Template>
  <TotalTime>1363</TotalTime>
  <Words>1983</Words>
  <Application>Microsoft Office PowerPoint</Application>
  <PresentationFormat>寬螢幕</PresentationFormat>
  <Paragraphs>519</Paragraphs>
  <Slides>62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8" baseType="lpstr">
      <vt:lpstr>Microsoft JhengHei UI</vt:lpstr>
      <vt:lpstr>新細明體</vt:lpstr>
      <vt:lpstr>Arial</vt:lpstr>
      <vt:lpstr>Trebuchet MS</vt:lpstr>
      <vt:lpstr>Wingdings 3</vt:lpstr>
      <vt:lpstr>多面向</vt:lpstr>
      <vt:lpstr>SolidEdge整合 情境Demo</vt:lpstr>
      <vt:lpstr>目錄</vt:lpstr>
      <vt:lpstr>物件類型</vt:lpstr>
      <vt:lpstr>DEMO環境設定-系統操作設定</vt:lpstr>
      <vt:lpstr>DEMO環境設定-圖檔屬性設定</vt:lpstr>
      <vt:lpstr>DEMO環境設定-圖檔屬性設定(.par)</vt:lpstr>
      <vt:lpstr>DEMO環境設定-圖檔屬性設定(.psm)</vt:lpstr>
      <vt:lpstr>DEMO環境設定-圖檔屬性設定(.dft)</vt:lpstr>
      <vt:lpstr>DEMO環境設定-圖檔屬性設定(.asm)</vt:lpstr>
      <vt:lpstr>DEMO環境設定-圖檔屬性設定(all)</vt:lpstr>
      <vt:lpstr>Demo1-建立新檔、領號、簽入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Demo2-開啟舊檔組合圖、簽入、子階簽出領號、子階簽入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Demo3-差異更新功能將舊圖至最新版</vt:lpstr>
      <vt:lpstr>Demo3-差異更新功能將舊圖至最新版</vt:lpstr>
      <vt:lpstr>Demo3-差異更新功能將舊圖至最新版</vt:lpstr>
      <vt:lpstr>Demo3-差異更新功能將舊圖至最新版</vt:lpstr>
      <vt:lpstr>Demo3-差異更新功能將舊圖至最新版</vt:lpstr>
      <vt:lpstr>Demo4-簽入、送審簽核、改版送審、簽出、送審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問答集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SolidEdge整合 Demo</dc:title>
  <dc:creator>User</dc:creator>
  <cp:keywords/>
  <cp:lastModifiedBy>User</cp:lastModifiedBy>
  <cp:revision>77</cp:revision>
  <dcterms:created xsi:type="dcterms:W3CDTF">2018-06-19T09:05:08Z</dcterms:created>
  <dcterms:modified xsi:type="dcterms:W3CDTF">2018-07-07T13:51:36Z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TC034180659991</vt:lpwstr>
  </property>
</Properties>
</file>